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92" r:id="rId6"/>
    <p:sldId id="291" r:id="rId7"/>
    <p:sldId id="293" r:id="rId8"/>
    <p:sldId id="294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56815" autoAdjust="0"/>
  </p:normalViewPr>
  <p:slideViewPr>
    <p:cSldViewPr snapToGrid="0">
      <p:cViewPr varScale="1">
        <p:scale>
          <a:sx n="34" d="100"/>
          <a:sy n="34" d="100"/>
        </p:scale>
        <p:origin x="16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B14EC-0B35-4B04-A50F-E84A185DE537}" type="datetimeFigureOut">
              <a:t>27.04.2023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D348B-9C62-46D3-87D7-08F49D0ADF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0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Takk for at jeg har fått komme i dag og presentere saken som gjelder samhandling om ernæringsoppfølging for somatiske pasienter over 18 år på vegne av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Abeidsgruppen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for samhandling om ernæringsoppfølging. Mitt navn er Cathrine Horn Sommersten og jeg har den siste tiden representert Bergen kommune i arbeidsgruppen. </a:t>
            </a: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Saken som er sendt ut på forhånd inneholder kort bakgrunnen for dette arbeidet, en oppsummering av prosessen, status og forslag til vedtak. For å ikke bruke for mye tid vil jeg utelate oppsummeringen av prosessen i arbeidsgruppen, men har en slide i bakhånd om det skulle være spørsmål knyttet til dette. </a:t>
            </a: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Sak14/23:</a:t>
            </a:r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Samhandling om ernæringsoppfølging for somatiske pasienter over 18 år</a:t>
            </a:r>
            <a:endParaRPr lang="nb-N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Tidspunkt kl.13.50, Sted: Jørgen Sandbergs hus, stort møterom 2. </a:t>
            </a:r>
            <a:r>
              <a:rPr lang="nb-N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etg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190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At informasjon om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pasienters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ernæringsstatus og ernæringsbehandling skal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dokumenteres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og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formidles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mellom behandlingsledd/ og nivå er godt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forankret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i nasjonale retningslinjer, i tillegg til våre lokale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tjenesteavtaler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nr 3-5 for somatisk sektor (som gjelder inn og utskriving) og nr 10 (som gjelder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forebygging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n-NO" sz="1200" noProof="0" dirty="0">
              <a:solidFill>
                <a:schemeClr val="tx2"/>
              </a:solidFill>
              <a:cs typeface="Calibri" panose="020F0502020204030204"/>
            </a:endParaRPr>
          </a:p>
          <a:p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Med dette som bakteppe, uttrykte alle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samarbeidsutvalgene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for to år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siden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enighet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om at det var behov for en felles retningslinje for å </a:t>
            </a:r>
            <a:r>
              <a:rPr lang="nn-NO" sz="1200" b="1" noProof="0" dirty="0">
                <a:solidFill>
                  <a:schemeClr val="tx2"/>
                </a:solidFill>
                <a:cs typeface="Calibri" panose="020F0502020204030204"/>
              </a:rPr>
              <a:t>standardisere </a:t>
            </a:r>
            <a:r>
              <a:rPr lang="nn-NO" sz="1200" b="1" noProof="0" dirty="0" err="1">
                <a:solidFill>
                  <a:schemeClr val="tx2"/>
                </a:solidFill>
                <a:cs typeface="Calibri" panose="020F0502020204030204"/>
              </a:rPr>
              <a:t>hva</a:t>
            </a:r>
            <a:r>
              <a:rPr lang="nn-NO" sz="1200" b="1" noProof="0" dirty="0">
                <a:solidFill>
                  <a:schemeClr val="tx2"/>
                </a:solidFill>
                <a:cs typeface="Calibri" panose="020F0502020204030204"/>
              </a:rPr>
              <a:t> som skal meldes 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om ernæringsstatus og ernæringsbehandling mellom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sykehus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og kommune for å sikre en </a:t>
            </a:r>
            <a:r>
              <a:rPr lang="nn-NO" sz="1200" b="1" noProof="0" dirty="0" err="1">
                <a:solidFill>
                  <a:schemeClr val="tx2"/>
                </a:solidFill>
                <a:cs typeface="Calibri" panose="020F0502020204030204"/>
              </a:rPr>
              <a:t>helhetlig</a:t>
            </a:r>
            <a:r>
              <a:rPr lang="nn-NO" sz="1200" b="1" noProof="0" dirty="0">
                <a:solidFill>
                  <a:schemeClr val="tx2"/>
                </a:solidFill>
                <a:cs typeface="Calibri" panose="020F0502020204030204"/>
              </a:rPr>
              <a:t> ernæringsbehandling </a:t>
            </a:r>
            <a:r>
              <a:rPr lang="nn-NO" sz="1200" b="0" noProof="0" dirty="0">
                <a:solidFill>
                  <a:schemeClr val="tx2"/>
                </a:solidFill>
                <a:cs typeface="Calibri" panose="020F0502020204030204"/>
              </a:rPr>
              <a:t>for </a:t>
            </a:r>
            <a:r>
              <a:rPr lang="nn-NO" sz="1200" b="0" noProof="0" dirty="0" err="1">
                <a:solidFill>
                  <a:schemeClr val="tx2"/>
                </a:solidFill>
                <a:cs typeface="Calibri" panose="020F0502020204030204"/>
              </a:rPr>
              <a:t>voksne</a:t>
            </a:r>
            <a:r>
              <a:rPr lang="nn-NO" sz="1200" b="0" noProof="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nn-NO" sz="1200" b="0" noProof="0" dirty="0" err="1">
                <a:solidFill>
                  <a:schemeClr val="tx2"/>
                </a:solidFill>
                <a:cs typeface="Calibri" panose="020F0502020204030204"/>
              </a:rPr>
              <a:t>pasienter</a:t>
            </a:r>
            <a:r>
              <a:rPr lang="nn-NO" sz="1200" b="0" noProof="0" dirty="0">
                <a:solidFill>
                  <a:schemeClr val="tx2"/>
                </a:solidFill>
                <a:cs typeface="Calibri" panose="020F0502020204030204"/>
              </a:rPr>
              <a:t>/</a:t>
            </a:r>
            <a:r>
              <a:rPr lang="nn-NO" sz="1200" b="0" noProof="0" dirty="0" err="1">
                <a:solidFill>
                  <a:schemeClr val="tx2"/>
                </a:solidFill>
                <a:cs typeface="Calibri" panose="020F0502020204030204"/>
              </a:rPr>
              <a:t>brukere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. Det var dermed vedtatt i alle de fire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Samarbeidsutvalgene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å sette ned en arbeidsgruppe som bestod av representantar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fra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kommunane og sjukehusa. Alle de fire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Samarbeidsutvalgene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fikk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mulighet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til å melde inn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representanter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til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arbeidsgruppen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, og til slutt satt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gruppen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igjen med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representanter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</a:t>
            </a:r>
            <a:r>
              <a:rPr lang="nn-NO" sz="1200" noProof="0" dirty="0" err="1">
                <a:solidFill>
                  <a:schemeClr val="tx2"/>
                </a:solidFill>
                <a:cs typeface="Calibri" panose="020F0502020204030204"/>
              </a:rPr>
              <a:t>fra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Bergen Kommune, Haraldsplass, Helse Bergen og Voss lokalsjukehusområde. </a:t>
            </a:r>
          </a:p>
          <a:p>
            <a:endParaRPr lang="nn-NO" sz="1200" noProof="0" dirty="0">
              <a:solidFill>
                <a:schemeClr val="tx2"/>
              </a:solidFill>
              <a:cs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Arbeidet ble satt på handlingsplan for Helsefellesskapet frå midten av 2021 og </a:t>
            </a:r>
            <a:r>
              <a:rPr lang="nn-NO" sz="1200" noProof="0">
                <a:solidFill>
                  <a:schemeClr val="tx2"/>
                </a:solidFill>
                <a:cs typeface="Calibri" panose="020F0502020204030204"/>
              </a:rPr>
              <a:t>videreført</a:t>
            </a:r>
            <a:r>
              <a:rPr lang="nn-NO" sz="1200" noProof="0" dirty="0">
                <a:solidFill>
                  <a:schemeClr val="tx2"/>
                </a:solidFill>
                <a:cs typeface="Calibri" panose="020F0502020204030204"/>
              </a:rPr>
              <a:t> i 2022.</a:t>
            </a:r>
            <a:endParaRPr lang="nn-NO" sz="2800" noProof="0" dirty="0">
              <a:solidFill>
                <a:schemeClr val="tx2"/>
              </a:solidFill>
              <a:cs typeface="Calibri"/>
            </a:endParaRPr>
          </a:p>
          <a:p>
            <a:endParaRPr lang="nn-NO" sz="1200" noProof="0" dirty="0">
              <a:cs typeface="Calibri" panose="020F0502020204030204"/>
            </a:endParaRPr>
          </a:p>
          <a:p>
            <a:endParaRPr lang="nn-NO" noProof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012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I mars 2021 vart altså behovet meldt og etablering av arbeidsgruppe starta. </a:t>
            </a:r>
            <a:r>
              <a:rPr lang="nb-NO" dirty="0" err="1"/>
              <a:t>Påfølgande</a:t>
            </a:r>
            <a:r>
              <a:rPr lang="nb-NO" dirty="0"/>
              <a:t> </a:t>
            </a:r>
            <a:r>
              <a:rPr lang="nb-NO" b="1" dirty="0"/>
              <a:t>september ** </a:t>
            </a:r>
            <a:r>
              <a:rPr lang="nb-NO" b="0" dirty="0"/>
              <a:t>var første arbeidsmøte og utarbeiding av utkast for retningslinja starta. </a:t>
            </a:r>
            <a:r>
              <a:rPr lang="nb-NO" dirty="0"/>
              <a:t>Når arbeidsgruppa fyrst kom i gang, så etablerte </a:t>
            </a:r>
            <a:r>
              <a:rPr lang="nb-NO" dirty="0" err="1"/>
              <a:t>me</a:t>
            </a:r>
            <a:r>
              <a:rPr lang="nb-NO" dirty="0"/>
              <a:t> eigne lokale nettverk til å få </a:t>
            </a:r>
            <a:r>
              <a:rPr lang="nb-NO" dirty="0" err="1"/>
              <a:t>innspel</a:t>
            </a:r>
            <a:r>
              <a:rPr lang="nb-NO" dirty="0"/>
              <a:t> og innsikt. Det var også viktig å få oversikt over kva som fantes av retningslinjer, kva for journalsystem er på plass, bli kjent med PLO-meldesystemet osv. Undervegs i arbeidet vart den nasjonale retningslinja for forebygging og behandling lansert (</a:t>
            </a:r>
            <a:r>
              <a:rPr lang="nb-NO" dirty="0" err="1"/>
              <a:t>me</a:t>
            </a:r>
            <a:r>
              <a:rPr lang="nb-NO" dirty="0"/>
              <a:t> venta litt på den).</a:t>
            </a:r>
            <a:r>
              <a:rPr lang="nb-NO" sz="1200" i="0" dirty="0"/>
              <a:t> </a:t>
            </a:r>
            <a:r>
              <a:rPr lang="nb-NO" b="0" dirty="0"/>
              <a:t>Arbeidet </a:t>
            </a:r>
            <a:r>
              <a:rPr lang="nb-NO" b="1" dirty="0"/>
              <a:t>vart </a:t>
            </a:r>
            <a:r>
              <a:rPr lang="nb-NO" b="1" dirty="0" err="1"/>
              <a:t>vidareførdt</a:t>
            </a:r>
            <a:r>
              <a:rPr lang="nb-NO" b="1" dirty="0"/>
              <a:t>** </a:t>
            </a:r>
            <a:r>
              <a:rPr lang="nb-NO" b="0" dirty="0"/>
              <a:t>i Handlingsplanen for </a:t>
            </a:r>
            <a:r>
              <a:rPr lang="nb-NO" b="0" dirty="0" err="1"/>
              <a:t>Samarbeidsutvala</a:t>
            </a:r>
            <a:r>
              <a:rPr lang="nb-NO" b="0" dirty="0"/>
              <a:t> i 2022, og i </a:t>
            </a:r>
            <a:r>
              <a:rPr lang="nb-NO" b="1" dirty="0"/>
              <a:t>mars same år** </a:t>
            </a:r>
            <a:r>
              <a:rPr lang="nb-NO" b="0" dirty="0" err="1"/>
              <a:t>fekk</a:t>
            </a:r>
            <a:r>
              <a:rPr lang="nb-NO" b="0" dirty="0"/>
              <a:t> </a:t>
            </a:r>
            <a:r>
              <a:rPr lang="nb-NO" b="0" dirty="0" err="1"/>
              <a:t>Samarbeidsutvala</a:t>
            </a:r>
            <a:r>
              <a:rPr lang="nb-NO" b="0" dirty="0"/>
              <a:t> </a:t>
            </a:r>
            <a:r>
              <a:rPr lang="nb-NO" b="0" dirty="0" err="1"/>
              <a:t>ein</a:t>
            </a:r>
            <a:r>
              <a:rPr lang="nb-NO" b="0" dirty="0"/>
              <a:t> rapport om </a:t>
            </a:r>
            <a:r>
              <a:rPr lang="nb-NO" b="0" dirty="0" err="1"/>
              <a:t>arbeoidet</a:t>
            </a:r>
            <a:r>
              <a:rPr lang="nb-NO" b="0" dirty="0"/>
              <a:t>. </a:t>
            </a:r>
            <a:r>
              <a:rPr lang="nb-NO" b="0" dirty="0" err="1"/>
              <a:t>Frå</a:t>
            </a:r>
            <a:r>
              <a:rPr lang="nb-NO" b="0" dirty="0"/>
              <a:t> </a:t>
            </a:r>
            <a:r>
              <a:rPr lang="nb-NO" b="1" dirty="0"/>
              <a:t>juni til september** </a:t>
            </a:r>
            <a:r>
              <a:rPr lang="nb-NO" b="0" dirty="0"/>
              <a:t>var retningslinja på </a:t>
            </a:r>
            <a:r>
              <a:rPr lang="nb-NO" b="0" dirty="0" err="1"/>
              <a:t>høyring</a:t>
            </a:r>
            <a:r>
              <a:rPr lang="nb-NO" b="0" dirty="0"/>
              <a:t> der ulike faggrupper og miljø var representerte innad i </a:t>
            </a:r>
            <a:r>
              <a:rPr lang="nb-NO" b="0" dirty="0" err="1"/>
              <a:t>dei</a:t>
            </a:r>
            <a:r>
              <a:rPr lang="nb-NO" b="0" dirty="0"/>
              <a:t> ulike områda som var representert i arbeidsgruppa. Når alle fristen var utgått gjekk </a:t>
            </a:r>
            <a:r>
              <a:rPr lang="nb-NO" b="0" dirty="0" err="1"/>
              <a:t>me</a:t>
            </a:r>
            <a:r>
              <a:rPr lang="nb-NO" b="0" dirty="0"/>
              <a:t> </a:t>
            </a:r>
            <a:r>
              <a:rPr lang="nb-NO" b="1" dirty="0"/>
              <a:t>systematisk**</a:t>
            </a:r>
            <a:r>
              <a:rPr lang="nb-NO" b="0" dirty="0"/>
              <a:t> igjennom </a:t>
            </a:r>
            <a:r>
              <a:rPr lang="nb-NO" b="0" dirty="0" err="1"/>
              <a:t>ca</a:t>
            </a:r>
            <a:r>
              <a:rPr lang="nb-NO" b="0" dirty="0"/>
              <a:t> 20 </a:t>
            </a:r>
            <a:r>
              <a:rPr lang="nb-NO" b="0" dirty="0" err="1"/>
              <a:t>høyringsinnspel</a:t>
            </a:r>
            <a:r>
              <a:rPr lang="nb-NO" b="0" dirty="0"/>
              <a:t>. Medan dette arbeidet pågjekk vart også arbeidet presentert på den </a:t>
            </a:r>
            <a:r>
              <a:rPr lang="nb-NO" b="1" dirty="0"/>
              <a:t>nasjonale </a:t>
            </a:r>
            <a:r>
              <a:rPr lang="nb-NO" b="1" dirty="0" err="1"/>
              <a:t>Pasientsikkerheitskonferansen</a:t>
            </a:r>
            <a:r>
              <a:rPr lang="nb-NO" b="1" dirty="0"/>
              <a:t>**</a:t>
            </a:r>
            <a:r>
              <a:rPr lang="nb-NO" b="0" dirty="0"/>
              <a:t>. No er altså dokumentet ferdigstilt, og </a:t>
            </a:r>
            <a:r>
              <a:rPr lang="nb-NO" b="1" dirty="0"/>
              <a:t>vert presentert for alle** </a:t>
            </a:r>
            <a:r>
              <a:rPr lang="nb-NO" b="0" dirty="0"/>
              <a:t> </a:t>
            </a:r>
            <a:r>
              <a:rPr lang="nb-NO" b="0" dirty="0" err="1"/>
              <a:t>områdeutvala</a:t>
            </a:r>
            <a:r>
              <a:rPr lang="nb-NO" b="0" dirty="0"/>
              <a:t>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154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Så</a:t>
            </a:r>
            <a:r>
              <a:rPr lang="en-US" dirty="0">
                <a:cs typeface="Calibri"/>
              </a:rPr>
              <a:t> no er status </a:t>
            </a:r>
            <a:r>
              <a:rPr lang="en-US" dirty="0" err="1">
                <a:cs typeface="Calibri"/>
              </a:rPr>
              <a:t>slik</a:t>
            </a:r>
            <a:r>
              <a:rPr lang="en-US" dirty="0">
                <a:cs typeface="Calibri"/>
              </a:rPr>
              <a:t>:</a:t>
            </a:r>
          </a:p>
          <a:p>
            <a:pPr marL="228600" indent="-228600">
              <a:buAutoNum type="arabicParenR"/>
            </a:pPr>
            <a:r>
              <a:rPr lang="en-US" dirty="0" err="1">
                <a:cs typeface="Calibri"/>
              </a:rPr>
              <a:t>Retningslinje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somatikk</a:t>
            </a:r>
            <a:r>
              <a:rPr lang="en-US" dirty="0">
                <a:cs typeface="Calibri"/>
              </a:rPr>
              <a:t> – </a:t>
            </a:r>
            <a:r>
              <a:rPr lang="en-US" dirty="0" err="1">
                <a:cs typeface="Calibri"/>
              </a:rPr>
              <a:t>ferdig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utarbeida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klar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implementering</a:t>
            </a:r>
            <a:endParaRPr lang="en-US" dirty="0">
              <a:cs typeface="Calibri"/>
            </a:endParaRPr>
          </a:p>
          <a:p>
            <a:pPr marL="228600" indent="-228600">
              <a:buAutoNum type="arabicParenR"/>
            </a:pPr>
            <a:r>
              <a:rPr lang="en-US" dirty="0" err="1">
                <a:cs typeface="Calibri"/>
              </a:rPr>
              <a:t>Tilsvarande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retningslinje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rus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psykiatri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vorte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etterspurt</a:t>
            </a:r>
            <a:r>
              <a:rPr lang="en-US" dirty="0">
                <a:cs typeface="Calibri"/>
              </a:rPr>
              <a:t>. Me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vore</a:t>
            </a:r>
            <a:r>
              <a:rPr lang="en-US" dirty="0">
                <a:cs typeface="Calibri"/>
              </a:rPr>
              <a:t> I </a:t>
            </a:r>
            <a:r>
              <a:rPr lang="en-US" dirty="0" err="1">
                <a:cs typeface="Calibri"/>
              </a:rPr>
              <a:t>arbeidsgruppa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erfart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arbeidet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metodikken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som</a:t>
            </a:r>
            <a:r>
              <a:rPr lang="en-US" dirty="0">
                <a:cs typeface="Calibri"/>
              </a:rPr>
              <a:t> er </a:t>
            </a:r>
            <a:r>
              <a:rPr lang="en-US" dirty="0" err="1">
                <a:cs typeface="Calibri"/>
              </a:rPr>
              <a:t>gjort</a:t>
            </a:r>
            <a:r>
              <a:rPr lang="en-US" dirty="0">
                <a:cs typeface="Calibri"/>
              </a:rPr>
              <a:t> no god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anbefaler</a:t>
            </a:r>
            <a:r>
              <a:rPr lang="en-US" dirty="0">
                <a:cs typeface="Calibri"/>
              </a:rPr>
              <a:t> at </a:t>
            </a:r>
            <a:r>
              <a:rPr lang="en-US" dirty="0" err="1">
                <a:cs typeface="Calibri"/>
              </a:rPr>
              <a:t>partane</a:t>
            </a:r>
            <a:r>
              <a:rPr lang="en-US" dirty="0">
                <a:cs typeface="Calibri"/>
              </a:rPr>
              <a:t> melder inn </a:t>
            </a:r>
            <a:r>
              <a:rPr lang="en-US" dirty="0" err="1">
                <a:cs typeface="Calibri"/>
              </a:rPr>
              <a:t>representantar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tilsvarande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arbeid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også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denne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pasientgruppa</a:t>
            </a:r>
            <a:r>
              <a:rPr lang="en-US" dirty="0">
                <a:cs typeface="Calibri"/>
              </a:rPr>
              <a:t>. </a:t>
            </a:r>
            <a:endParaRPr lang="nb-NO" dirty="0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1748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Og då er </a:t>
            </a:r>
            <a:r>
              <a:rPr lang="nb-NO" dirty="0" err="1"/>
              <a:t>me</a:t>
            </a:r>
            <a:r>
              <a:rPr lang="nb-NO" dirty="0"/>
              <a:t> over på forslag til vedtak, som 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1) Partene tar arbeidet om sluttført retningslinje til orientering og tar videre ansvar for å implementere retningslinjen i daglig praksis i egne organisasjoner.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2 Områdeutvalget for Bergen slutter seg til anbefalingen om å sette ned en ny arbeidsgruppe for å utarbeide en tilsvarende retningslinje for pasienter knyttet til rus og psykiatri, </a:t>
            </a:r>
            <a:br>
              <a:rPr lang="nb-NO" dirty="0"/>
            </a:br>
            <a:r>
              <a:rPr lang="nb-NO" dirty="0"/>
              <a:t>og melder inn aktuelle kandidater innen 1.juni til lokal representant i </a:t>
            </a:r>
            <a:r>
              <a:rPr lang="nb-NO" dirty="0" err="1"/>
              <a:t>Samarbeidssekreteriatet</a:t>
            </a:r>
            <a:r>
              <a:rPr lang="nb-NO" dirty="0"/>
              <a:t>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D348B-9C62-46D3-87D7-08F49D0ADFF0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090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69E41B-5F11-4734-BF7D-61434DEE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8FEC270-5F9A-40C2-A6E2-B18951BD5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57886C-336F-4FD7-B49D-0CC4C97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FCAD15-5164-4B79-87C2-E6BFDE56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B7B126-7661-4F37-9433-49591E9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0748D7-7F16-43E4-A868-E6271676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EB1082E-7B7D-4949-AC7B-798A91400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EF78B2-0326-45BF-AB85-1C053B02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7B67B9-E155-4968-B4A8-ED148A94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67B804-67A3-4704-A5B6-7652D835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59D6526-CF55-4C5A-9B74-58697C275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2505D03-FFFA-4805-AFD0-CBB0C978E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AF5F19-02CC-4B67-803A-265D720E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6BF1B1-ACB9-4864-B9C2-D5148CF4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BA15F1-CF71-4E37-87AD-AC9DBEF8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00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AE903A-040A-45F6-96C7-7974B8C1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02B5BD-978A-42DD-8CF9-27B9183C9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300162-E3A1-4645-BFA8-253651AC2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2CDA98-4107-48AB-A58F-CD87C1B6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98BA31-EF9C-4691-8B2E-009E67E8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2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866EF9-7740-481D-AAE6-BF7370B91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E9F1504-2355-47E7-ADCC-EDC0B8F53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FCDD820-142B-46F8-B8C2-2CF681B4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A4C3ED-452B-4B44-AAEB-28C9E1CB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6F400E-2015-467F-BF94-68CF264F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3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F45729-517A-474B-8655-587B7105B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8B42B2-4D74-479A-A6B9-7372408DD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B16FD2D-2C78-49E6-B55F-C4E23D0C0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78A5E7-6AD9-495B-8767-0A74A899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234A167-4084-42BB-BD9F-C3F634CE2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D65EEB8-C5FB-40D0-9E31-03C62417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28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C06B50-731E-45EA-9E9D-0A17405B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75E2113-F2AA-494C-ABB1-5A303D557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AE69D2-DF31-4793-BC73-B1BE59AD2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E84F688-89A6-4749-847D-D0A9CB81C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BE6FF19-0963-4AA8-BC87-42402DE17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B492A27-3B55-4740-A25F-EAB6030C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27908A0-0509-47E1-9DA6-C1C6F438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5BB9091-7CA2-4B0F-8F1A-2459F72D1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0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C74159-08CB-41BB-87F6-7C3C360F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31E1229-DAEB-4AB6-A8B8-A7E3B887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E587CA8-567F-403F-A988-5FA55CD6A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8EA813D-85E5-44DE-B7EF-B64EB8DA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6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E3A18B-4744-47EA-9B5C-7576BA58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36E2F41-C944-4F8C-AE9A-C8D4FE64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2CBBB24-2CB2-4804-B19E-144312F2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3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57C027-B64D-4531-80AE-6D7C2233E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D60724-0F70-40F5-B283-84C631B3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231E4DA-986A-417A-B17F-28B41F913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A348ADC-6D7E-42B5-8F91-6506C282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AEE5C72-3789-4CBD-80FD-F71488A70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911D7CC-0C3C-4380-BE38-5D289699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7CCEC0-0C1E-402C-8333-84353D20A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651431D-FCA9-4DB2-8748-205205669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F514356-192F-40CB-A4DE-493209DF9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A95410A-3C55-47A1-A3D5-A5915856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2A9E9C2-BF8E-40A2-AF13-D4E29FC40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EA7C4DE-F8C2-4B2B-A4D6-C8A95CB9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3B71D43-5EA8-43AD-8B45-13AE59888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68BA30-3704-47C1-A458-59AA0D4DF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F96AC8-853C-4056-A1FD-B72A529CC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CF6C4E9-2740-4B54-A339-4FC3825AC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FD02BB-B74D-4B94-9252-12E730FF5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610110512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ABD8A554-04E1-4F1B-384C-AD9204EB95AD}"/>
              </a:ext>
            </a:extLst>
          </p:cNvPr>
          <p:cNvSpPr txBox="1"/>
          <p:nvPr userDrawn="1"/>
        </p:nvSpPr>
        <p:spPr>
          <a:xfrm>
            <a:off x="0" y="65956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418748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1949234"/>
            <a:ext cx="12192000" cy="2037498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800" b="1" err="1">
                <a:cs typeface="Calibri Light"/>
              </a:rPr>
              <a:t>Retningslinje</a:t>
            </a:r>
            <a:r>
              <a:rPr lang="en-US" sz="2800" b="1" dirty="0">
                <a:cs typeface="Calibri Light"/>
              </a:rPr>
              <a:t> for </a:t>
            </a:r>
            <a:r>
              <a:rPr lang="en-US" sz="2800" b="1" err="1">
                <a:cs typeface="Calibri Light"/>
              </a:rPr>
              <a:t>samhandling</a:t>
            </a:r>
            <a:r>
              <a:rPr lang="en-US" sz="2800" b="1" dirty="0">
                <a:cs typeface="Calibri Light"/>
              </a:rPr>
              <a:t> om </a:t>
            </a:r>
            <a:r>
              <a:rPr lang="en-US" sz="2800" b="1" err="1">
                <a:cs typeface="Calibri Light"/>
              </a:rPr>
              <a:t>ernæringsstatus</a:t>
            </a:r>
            <a:r>
              <a:rPr lang="en-US" sz="2800" b="1" dirty="0">
                <a:cs typeface="Calibri Light"/>
              </a:rPr>
              <a:t> </a:t>
            </a:r>
            <a:r>
              <a:rPr lang="en-US" sz="2800" b="1" err="1">
                <a:cs typeface="Calibri Light"/>
              </a:rPr>
              <a:t>og</a:t>
            </a:r>
            <a:r>
              <a:rPr lang="en-US" sz="2800" b="1" dirty="0">
                <a:cs typeface="Calibri Light"/>
              </a:rPr>
              <a:t> </a:t>
            </a:r>
            <a:r>
              <a:rPr lang="en-US" sz="2800" b="1" err="1">
                <a:cs typeface="Calibri Light"/>
              </a:rPr>
              <a:t>ernæringsbehandling</a:t>
            </a:r>
            <a:br>
              <a:rPr lang="en-US" sz="3200" b="1" dirty="0">
                <a:cs typeface="Calibri Light"/>
              </a:rPr>
            </a:b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Inn-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og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utskrivning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mellom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sykehus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og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kommune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for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somatiske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pasienter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 over 18 </a:t>
            </a:r>
            <a:r>
              <a:rPr lang="en-US" sz="2200" b="1" err="1">
                <a:solidFill>
                  <a:schemeClr val="tx1">
                    <a:lumMod val="65000"/>
                    <a:lumOff val="35000"/>
                  </a:schemeClr>
                </a:solidFill>
                <a:cs typeface="Calibri Light"/>
              </a:rPr>
              <a:t>år</a:t>
            </a: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Calibri Light"/>
              </a:rPr>
            </a:br>
            <a:br>
              <a:rPr lang="en-US" sz="2000" b="1" dirty="0">
                <a:cs typeface="+mj-lt"/>
              </a:rPr>
            </a:br>
            <a:r>
              <a:rPr lang="en-US" sz="2000" dirty="0" err="1">
                <a:ea typeface="+mj-lt"/>
                <a:cs typeface="+mj-lt"/>
              </a:rPr>
              <a:t>Områdeutvalgene</a:t>
            </a:r>
            <a:r>
              <a:rPr lang="en-US" sz="2000" dirty="0">
                <a:ea typeface="+mj-lt"/>
                <a:cs typeface="+mj-lt"/>
              </a:rPr>
              <a:t> </a:t>
            </a:r>
          </a:p>
          <a:p>
            <a:pPr>
              <a:spcBef>
                <a:spcPts val="1000"/>
              </a:spcBef>
            </a:pPr>
            <a:r>
              <a:rPr lang="en-US" sz="2000" dirty="0" err="1">
                <a:ea typeface="+mj-lt"/>
                <a:cs typeface="+mj-lt"/>
              </a:rPr>
              <a:t>Helsefelleskap</a:t>
            </a:r>
            <a:r>
              <a:rPr lang="en-US" sz="2000" dirty="0">
                <a:ea typeface="+mj-lt"/>
                <a:cs typeface="+mj-lt"/>
              </a:rPr>
              <a:t> </a:t>
            </a:r>
            <a:r>
              <a:rPr lang="en-US" sz="2000" dirty="0" err="1">
                <a:ea typeface="+mj-lt"/>
                <a:cs typeface="+mj-lt"/>
              </a:rPr>
              <a:t>i</a:t>
            </a:r>
            <a:r>
              <a:rPr lang="en-US" sz="2000" dirty="0">
                <a:ea typeface="+mj-lt"/>
                <a:cs typeface="+mj-lt"/>
              </a:rPr>
              <a:t> </a:t>
            </a:r>
            <a:r>
              <a:rPr lang="en-US" sz="2000" dirty="0" err="1">
                <a:ea typeface="+mj-lt"/>
                <a:cs typeface="+mj-lt"/>
              </a:rPr>
              <a:t>Bergensområdet</a:t>
            </a:r>
            <a:r>
              <a:rPr lang="en-US" sz="2000" dirty="0">
                <a:ea typeface="+mj-lt"/>
                <a:cs typeface="+mj-lt"/>
              </a:rPr>
              <a:t>, </a:t>
            </a:r>
            <a:r>
              <a:rPr lang="en-US" sz="2000" dirty="0" err="1">
                <a:ea typeface="+mj-lt"/>
                <a:cs typeface="+mj-lt"/>
              </a:rPr>
              <a:t>april</a:t>
            </a:r>
            <a:r>
              <a:rPr lang="en-US" sz="2000" dirty="0">
                <a:ea typeface="+mj-lt"/>
                <a:cs typeface="+mj-lt"/>
              </a:rPr>
              <a:t> 2023</a:t>
            </a:r>
            <a:br>
              <a:rPr lang="en-US" sz="2000" b="1" dirty="0">
                <a:cs typeface="Calibri Light"/>
              </a:rPr>
            </a:br>
            <a:endParaRPr lang="en-US" sz="2000" b="1"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8179" y="4503411"/>
            <a:ext cx="10755335" cy="20374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u="sng" dirty="0" err="1">
                <a:solidFill>
                  <a:schemeClr val="tx2"/>
                </a:solidFill>
                <a:cs typeface="Calibri"/>
              </a:rPr>
              <a:t>Arbeidsgruppe</a:t>
            </a:r>
            <a:r>
              <a:rPr lang="en-US" sz="2000" u="sng" dirty="0">
                <a:solidFill>
                  <a:schemeClr val="tx2"/>
                </a:solidFill>
                <a:cs typeface="Calibri"/>
              </a:rPr>
              <a:t> for </a:t>
            </a:r>
            <a:r>
              <a:rPr lang="en-US" sz="2000" u="sng" dirty="0" err="1">
                <a:solidFill>
                  <a:schemeClr val="tx2"/>
                </a:solidFill>
                <a:cs typeface="Calibri"/>
              </a:rPr>
              <a:t>samhandling</a:t>
            </a:r>
            <a:r>
              <a:rPr lang="en-US" sz="2000" u="sng" dirty="0">
                <a:solidFill>
                  <a:schemeClr val="tx2"/>
                </a:solidFill>
                <a:cs typeface="Calibri"/>
              </a:rPr>
              <a:t> om </a:t>
            </a:r>
            <a:r>
              <a:rPr lang="en-US" sz="2000" u="sng" dirty="0" err="1">
                <a:solidFill>
                  <a:schemeClr val="tx2"/>
                </a:solidFill>
                <a:cs typeface="Calibri"/>
              </a:rPr>
              <a:t>ernæringsoppfølging</a:t>
            </a:r>
            <a:br>
              <a:rPr lang="en-US" sz="3000" dirty="0">
                <a:solidFill>
                  <a:schemeClr val="tx2"/>
                </a:solidFill>
                <a:cs typeface="Calibri"/>
              </a:rPr>
            </a:br>
            <a:r>
              <a:rPr lang="en-US" sz="1900" b="1" dirty="0">
                <a:solidFill>
                  <a:schemeClr val="tx2"/>
                </a:solidFill>
                <a:ea typeface="+mn-lt"/>
                <a:cs typeface="+mn-lt"/>
              </a:rPr>
              <a:t>Bergen </a:t>
            </a:r>
            <a:r>
              <a:rPr lang="en-US" sz="1900" b="1" dirty="0" err="1">
                <a:solidFill>
                  <a:schemeClr val="tx2"/>
                </a:solidFill>
                <a:ea typeface="+mn-lt"/>
                <a:cs typeface="+mn-lt"/>
              </a:rPr>
              <a:t>kommune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Mari Folden Oppegård/Cathrine Horn Sommersten</a:t>
            </a:r>
          </a:p>
          <a:p>
            <a:r>
              <a:rPr lang="en-US" sz="1900" b="1" dirty="0" err="1">
                <a:solidFill>
                  <a:schemeClr val="tx2"/>
                </a:solidFill>
                <a:ea typeface="+mn-lt"/>
                <a:cs typeface="+mn-lt"/>
              </a:rPr>
              <a:t>Haraldsplass</a:t>
            </a:r>
            <a:r>
              <a:rPr lang="en-US" sz="1900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sz="1900" b="1" dirty="0" err="1">
                <a:solidFill>
                  <a:schemeClr val="tx2"/>
                </a:solidFill>
                <a:ea typeface="+mn-lt"/>
                <a:cs typeface="+mn-lt"/>
              </a:rPr>
              <a:t>Diakonale</a:t>
            </a:r>
            <a:r>
              <a:rPr lang="en-US" sz="1900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en-US" sz="1900" b="1" dirty="0" err="1">
                <a:solidFill>
                  <a:schemeClr val="tx2"/>
                </a:solidFill>
                <a:ea typeface="+mn-lt"/>
                <a:cs typeface="+mn-lt"/>
              </a:rPr>
              <a:t>sykehus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Elena Sandgathe </a:t>
            </a:r>
          </a:p>
          <a:p>
            <a:r>
              <a:rPr lang="en-US" sz="1900" b="1" dirty="0">
                <a:solidFill>
                  <a:schemeClr val="tx2"/>
                </a:solidFill>
                <a:ea typeface="+mn-lt"/>
                <a:cs typeface="+mn-lt"/>
              </a:rPr>
              <a:t>Helse Bergen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 Kari Sygnestveit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og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 Solveig Af Geijerstam</a:t>
            </a:r>
          </a:p>
          <a:p>
            <a:r>
              <a:rPr lang="en-US" sz="1900" b="1" dirty="0">
                <a:solidFill>
                  <a:schemeClr val="tx2"/>
                </a:solidFill>
                <a:ea typeface="+mn-lt"/>
                <a:cs typeface="+mn-lt"/>
              </a:rPr>
              <a:t>Voss </a:t>
            </a:r>
            <a:r>
              <a:rPr lang="en-US" sz="1900" b="1" dirty="0" err="1">
                <a:solidFill>
                  <a:schemeClr val="tx2"/>
                </a:solidFill>
                <a:ea typeface="+mn-lt"/>
                <a:cs typeface="+mn-lt"/>
              </a:rPr>
              <a:t>lokalsjukehusområde</a:t>
            </a:r>
            <a:r>
              <a:rPr lang="en-US" sz="1900" dirty="0">
                <a:solidFill>
                  <a:schemeClr val="tx2"/>
                </a:solidFill>
                <a:ea typeface="+mn-lt"/>
                <a:cs typeface="+mn-lt"/>
              </a:rPr>
              <a:t>: 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Kristin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Røen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 </a:t>
            </a:r>
            <a:r>
              <a:rPr lang="en-US" sz="1900" dirty="0" err="1">
                <a:solidFill>
                  <a:schemeClr val="tx2"/>
                </a:solidFill>
                <a:cs typeface="Calibri"/>
              </a:rPr>
              <a:t>Fauske</a:t>
            </a:r>
            <a:r>
              <a:rPr lang="en-US" sz="1900" dirty="0">
                <a:solidFill>
                  <a:schemeClr val="tx2"/>
                </a:solidFill>
                <a:cs typeface="Calibri"/>
              </a:rPr>
              <a:t>/Eli Skeie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922791-A998-4021-9AA5-0A834D3FA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Bakgrunn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2A5740-7AD9-4E8D-B2E7-10DBA92F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sz="2800" dirty="0"/>
              <a:t>Sak i Samarbeidsutvalgene i mars 2021</a:t>
            </a:r>
          </a:p>
          <a:p>
            <a:endParaRPr lang="nb-NO" sz="2800" dirty="0"/>
          </a:p>
          <a:p>
            <a:r>
              <a:rPr lang="nb-NO" sz="2800" dirty="0"/>
              <a:t>Alle fire samarbeidsutvalgene støttet oppstart av arbeidet</a:t>
            </a:r>
          </a:p>
          <a:p>
            <a:endParaRPr lang="nb-NO" sz="2800" dirty="0"/>
          </a:p>
          <a:p>
            <a:r>
              <a:rPr lang="nb-NO" sz="2800" dirty="0"/>
              <a:t>Alle parter fikk mulighet til å delta i arbeidsgruppen </a:t>
            </a:r>
          </a:p>
          <a:p>
            <a:endParaRPr lang="nb-NO" sz="2800" dirty="0"/>
          </a:p>
          <a:p>
            <a:r>
              <a:rPr lang="nb-NO" sz="2800" dirty="0"/>
              <a:t>Arbeidsgruppen etablert med deltakelse </a:t>
            </a:r>
            <a:r>
              <a:rPr lang="nb-NO" dirty="0"/>
              <a:t>fra Bergen kommune, </a:t>
            </a:r>
            <a:r>
              <a:rPr lang="nb-NO" dirty="0" err="1"/>
              <a:t>Haraldsplass</a:t>
            </a:r>
            <a:r>
              <a:rPr lang="nb-NO" dirty="0"/>
              <a:t> diakonale sykehus, Helse Bergen og Voss lokalsjukehusområde</a:t>
            </a:r>
          </a:p>
          <a:p>
            <a:endParaRPr lang="nb-NO" sz="2800" dirty="0"/>
          </a:p>
          <a:p>
            <a:r>
              <a:rPr lang="nb-NO" sz="2800" dirty="0"/>
              <a:t>På Felles handlingsplan fra 2021, videreført 2022</a:t>
            </a:r>
            <a:endParaRPr lang="en-US" sz="2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DC2FF92-8821-443D-B8CE-0A6C1BA18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4382" y="143605"/>
            <a:ext cx="3217618" cy="217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E22A49DB-6759-47A6-9AA4-1F9C58159A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4" b="-4522"/>
          <a:stretch/>
        </p:blipFill>
        <p:spPr bwMode="auto">
          <a:xfrm>
            <a:off x="8558691" y="5615227"/>
            <a:ext cx="3530062" cy="1123472"/>
          </a:xfrm>
          <a:prstGeom prst="rect">
            <a:avLst/>
          </a:prstGeom>
          <a:ln w="3175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84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C3E0504-89D3-4FE1-9965-900E11C41380}"/>
              </a:ext>
            </a:extLst>
          </p:cNvPr>
          <p:cNvSpPr/>
          <p:nvPr/>
        </p:nvSpPr>
        <p:spPr>
          <a:xfrm>
            <a:off x="486698" y="2898060"/>
            <a:ext cx="3370005" cy="5309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2021</a:t>
            </a:r>
            <a:r>
              <a:rPr lang="nb-NO" dirty="0">
                <a:solidFill>
                  <a:schemeClr val="tx1"/>
                </a:solidFill>
              </a:rPr>
              <a:t>    mars         september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7AE24AE8-51B7-4099-815B-2995886D7486}"/>
              </a:ext>
            </a:extLst>
          </p:cNvPr>
          <p:cNvSpPr/>
          <p:nvPr/>
        </p:nvSpPr>
        <p:spPr>
          <a:xfrm>
            <a:off x="3856703" y="2898059"/>
            <a:ext cx="5471651" cy="530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600" b="1" dirty="0">
                <a:solidFill>
                  <a:schemeClr val="tx1"/>
                </a:solidFill>
              </a:rPr>
              <a:t>2022</a:t>
            </a:r>
            <a:r>
              <a:rPr lang="nb-NO" dirty="0">
                <a:solidFill>
                  <a:schemeClr val="tx1"/>
                </a:solidFill>
              </a:rPr>
              <a:t>    mars       juni         september       november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A794C9A-8F9F-4D6A-B77F-886E2EFD1A81}"/>
              </a:ext>
            </a:extLst>
          </p:cNvPr>
          <p:cNvSpPr/>
          <p:nvPr/>
        </p:nvSpPr>
        <p:spPr>
          <a:xfrm>
            <a:off x="9328354" y="2898058"/>
            <a:ext cx="2175387" cy="5309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 </a:t>
            </a:r>
            <a:r>
              <a:rPr lang="nb-NO" sz="1600" b="1" dirty="0">
                <a:solidFill>
                  <a:schemeClr val="tx1"/>
                </a:solidFill>
              </a:rPr>
              <a:t>2023</a:t>
            </a:r>
            <a:r>
              <a:rPr lang="nb-NO" dirty="0">
                <a:solidFill>
                  <a:schemeClr val="tx1"/>
                </a:solidFill>
              </a:rPr>
              <a:t>                 april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4669479-9F31-4C05-BEC1-8DC06E7A464D}"/>
              </a:ext>
            </a:extLst>
          </p:cNvPr>
          <p:cNvSpPr txBox="1"/>
          <p:nvPr/>
        </p:nvSpPr>
        <p:spPr>
          <a:xfrm>
            <a:off x="324468" y="4261089"/>
            <a:ext cx="2094268" cy="132343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Vedtak om prosjektet i Samarbeidsutvalgene </a:t>
            </a:r>
            <a:br>
              <a:rPr lang="nb-NO" sz="1600" dirty="0"/>
            </a:br>
            <a:endParaRPr lang="nb-NO" sz="1600" dirty="0"/>
          </a:p>
          <a:p>
            <a:r>
              <a:rPr lang="nb-NO" sz="1600" dirty="0"/>
              <a:t>Etablering av arbeidsgruppe</a:t>
            </a:r>
            <a:endParaRPr lang="nb-NO" sz="1600" dirty="0">
              <a:cs typeface="Calibri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20356F74-61E3-43CF-ADE5-299DBECE5E21}"/>
              </a:ext>
            </a:extLst>
          </p:cNvPr>
          <p:cNvSpPr txBox="1"/>
          <p:nvPr/>
        </p:nvSpPr>
        <p:spPr>
          <a:xfrm>
            <a:off x="2591074" y="4259223"/>
            <a:ext cx="2302931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Inngår i Handlingsplan</a:t>
            </a:r>
            <a:r>
              <a:rPr lang="nb-NO" sz="1600" b="1" dirty="0"/>
              <a:t> </a:t>
            </a:r>
            <a:br>
              <a:rPr lang="nb-NO" sz="1600" b="1" dirty="0"/>
            </a:br>
            <a:r>
              <a:rPr lang="nb-NO" sz="1600" dirty="0"/>
              <a:t>for</a:t>
            </a:r>
            <a:r>
              <a:rPr lang="nb-NO" sz="1600" b="1" dirty="0"/>
              <a:t> </a:t>
            </a:r>
            <a:r>
              <a:rPr lang="nb-NO" sz="1600" dirty="0"/>
              <a:t>Samarbeidsutvalgene</a:t>
            </a:r>
          </a:p>
          <a:p>
            <a:endParaRPr lang="nb-NO" sz="1600" dirty="0">
              <a:cs typeface="Calibri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8B9C470-FB5B-45C5-899D-313AF70D47B9}"/>
              </a:ext>
            </a:extLst>
          </p:cNvPr>
          <p:cNvSpPr txBox="1"/>
          <p:nvPr/>
        </p:nvSpPr>
        <p:spPr>
          <a:xfrm>
            <a:off x="4755356" y="4259223"/>
            <a:ext cx="2223202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>
                <a:cs typeface="Calibri"/>
              </a:rPr>
              <a:t>Rapport til</a:t>
            </a:r>
            <a:endParaRPr lang="nb-NO" sz="1600" dirty="0"/>
          </a:p>
          <a:p>
            <a:r>
              <a:rPr lang="nb-NO" sz="1600" dirty="0">
                <a:cs typeface="Calibri"/>
              </a:rPr>
              <a:t>Samarbeidsutvalgene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EA581B1-83E4-47EF-9AB0-604A071204C4}"/>
              </a:ext>
            </a:extLst>
          </p:cNvPr>
          <p:cNvSpPr txBox="1"/>
          <p:nvPr/>
        </p:nvSpPr>
        <p:spPr>
          <a:xfrm>
            <a:off x="10414697" y="4261089"/>
            <a:ext cx="1678977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dirty="0"/>
              <a:t>Sak i Områdeutvalgene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C95A881E-81AD-4444-BEF2-82BF126CDE9B}"/>
              </a:ext>
            </a:extLst>
          </p:cNvPr>
          <p:cNvSpPr txBox="1"/>
          <p:nvPr/>
        </p:nvSpPr>
        <p:spPr>
          <a:xfrm flipH="1">
            <a:off x="6978558" y="1568690"/>
            <a:ext cx="2713966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dirty="0"/>
              <a:t>Presentasjon på Pasientsikkerhetskonferansen</a:t>
            </a:r>
            <a:endParaRPr lang="nb-NO" sz="1600" dirty="0">
              <a:cs typeface="Calibri"/>
            </a:endParaRP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1989778-2C93-4FAB-A9CF-952A78B2B3F0}"/>
              </a:ext>
            </a:extLst>
          </p:cNvPr>
          <p:cNvSpPr txBox="1"/>
          <p:nvPr/>
        </p:nvSpPr>
        <p:spPr>
          <a:xfrm>
            <a:off x="1406833" y="1808822"/>
            <a:ext cx="1904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1600" dirty="0"/>
              <a:t>Første arbeidsmøte</a:t>
            </a:r>
          </a:p>
        </p:txBody>
      </p:sp>
      <p:cxnSp>
        <p:nvCxnSpPr>
          <p:cNvPr id="18" name="Rett linje 17">
            <a:extLst>
              <a:ext uri="{FF2B5EF4-FFF2-40B4-BE49-F238E27FC236}">
                <a16:creationId xmlns:a16="http://schemas.microsoft.com/office/drawing/2014/main" id="{88F24F95-74CB-40EE-BCAC-949945885A17}"/>
              </a:ext>
            </a:extLst>
          </p:cNvPr>
          <p:cNvCxnSpPr/>
          <p:nvPr/>
        </p:nvCxnSpPr>
        <p:spPr>
          <a:xfrm>
            <a:off x="1423219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ett linje 24">
            <a:extLst>
              <a:ext uri="{FF2B5EF4-FFF2-40B4-BE49-F238E27FC236}">
                <a16:creationId xmlns:a16="http://schemas.microsoft.com/office/drawing/2014/main" id="{EB8577B0-5B28-4C71-927C-F02EC4AEDBDB}"/>
              </a:ext>
            </a:extLst>
          </p:cNvPr>
          <p:cNvCxnSpPr/>
          <p:nvPr/>
        </p:nvCxnSpPr>
        <p:spPr>
          <a:xfrm>
            <a:off x="3856703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ett linje 25">
            <a:extLst>
              <a:ext uri="{FF2B5EF4-FFF2-40B4-BE49-F238E27FC236}">
                <a16:creationId xmlns:a16="http://schemas.microsoft.com/office/drawing/2014/main" id="{FB663A67-70C3-4530-8352-5782C3E419CE}"/>
              </a:ext>
            </a:extLst>
          </p:cNvPr>
          <p:cNvCxnSpPr/>
          <p:nvPr/>
        </p:nvCxnSpPr>
        <p:spPr>
          <a:xfrm>
            <a:off x="4894006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ett linje 27">
            <a:extLst>
              <a:ext uri="{FF2B5EF4-FFF2-40B4-BE49-F238E27FC236}">
                <a16:creationId xmlns:a16="http://schemas.microsoft.com/office/drawing/2014/main" id="{926C1E4F-FC85-448D-8C7F-7B109BB7E3F4}"/>
              </a:ext>
            </a:extLst>
          </p:cNvPr>
          <p:cNvCxnSpPr/>
          <p:nvPr/>
        </p:nvCxnSpPr>
        <p:spPr>
          <a:xfrm>
            <a:off x="11194025" y="3425448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ett linje 28">
            <a:extLst>
              <a:ext uri="{FF2B5EF4-FFF2-40B4-BE49-F238E27FC236}">
                <a16:creationId xmlns:a16="http://schemas.microsoft.com/office/drawing/2014/main" id="{10118FCE-1745-4343-B8AA-BC9F6887E0C8}"/>
              </a:ext>
            </a:extLst>
          </p:cNvPr>
          <p:cNvCxnSpPr>
            <a:cxnSpLocks/>
          </p:cNvCxnSpPr>
          <p:nvPr/>
        </p:nvCxnSpPr>
        <p:spPr>
          <a:xfrm>
            <a:off x="2364660" y="2202839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ett linje 67">
            <a:extLst>
              <a:ext uri="{FF2B5EF4-FFF2-40B4-BE49-F238E27FC236}">
                <a16:creationId xmlns:a16="http://schemas.microsoft.com/office/drawing/2014/main" id="{A92B4FED-E4D1-4AEE-9D61-F39802DC978F}"/>
              </a:ext>
            </a:extLst>
          </p:cNvPr>
          <p:cNvCxnSpPr>
            <a:cxnSpLocks/>
          </p:cNvCxnSpPr>
          <p:nvPr/>
        </p:nvCxnSpPr>
        <p:spPr>
          <a:xfrm>
            <a:off x="8195187" y="2195465"/>
            <a:ext cx="0" cy="66572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Rett linje 68">
            <a:extLst>
              <a:ext uri="{FF2B5EF4-FFF2-40B4-BE49-F238E27FC236}">
                <a16:creationId xmlns:a16="http://schemas.microsoft.com/office/drawing/2014/main" id="{F78720A9-9A70-484C-A5CD-E39869113C63}"/>
              </a:ext>
            </a:extLst>
          </p:cNvPr>
          <p:cNvCxnSpPr>
            <a:cxnSpLocks/>
          </p:cNvCxnSpPr>
          <p:nvPr/>
        </p:nvCxnSpPr>
        <p:spPr>
          <a:xfrm flipV="1">
            <a:off x="2358968" y="2892594"/>
            <a:ext cx="2598435" cy="3643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Rett linje 69">
            <a:extLst>
              <a:ext uri="{FF2B5EF4-FFF2-40B4-BE49-F238E27FC236}">
                <a16:creationId xmlns:a16="http://schemas.microsoft.com/office/drawing/2014/main" id="{C2C0C3B0-D767-4777-B4E3-060CE7E04AC1}"/>
              </a:ext>
            </a:extLst>
          </p:cNvPr>
          <p:cNvCxnSpPr>
            <a:cxnSpLocks/>
          </p:cNvCxnSpPr>
          <p:nvPr/>
        </p:nvCxnSpPr>
        <p:spPr>
          <a:xfrm flipV="1">
            <a:off x="5268411" y="2892592"/>
            <a:ext cx="1295512" cy="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Rett linje 70">
            <a:extLst>
              <a:ext uri="{FF2B5EF4-FFF2-40B4-BE49-F238E27FC236}">
                <a16:creationId xmlns:a16="http://schemas.microsoft.com/office/drawing/2014/main" id="{EB0D50F7-2E2A-436C-AB0C-BC8F95CFBA93}"/>
              </a:ext>
            </a:extLst>
          </p:cNvPr>
          <p:cNvCxnSpPr>
            <a:cxnSpLocks/>
          </p:cNvCxnSpPr>
          <p:nvPr/>
        </p:nvCxnSpPr>
        <p:spPr>
          <a:xfrm>
            <a:off x="6631240" y="2892593"/>
            <a:ext cx="4026309" cy="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TekstSylinder 71">
            <a:extLst>
              <a:ext uri="{FF2B5EF4-FFF2-40B4-BE49-F238E27FC236}">
                <a16:creationId xmlns:a16="http://schemas.microsoft.com/office/drawing/2014/main" id="{35E89608-4F1C-4715-9E93-CC7BAD54934F}"/>
              </a:ext>
            </a:extLst>
          </p:cNvPr>
          <p:cNvSpPr txBox="1"/>
          <p:nvPr/>
        </p:nvSpPr>
        <p:spPr>
          <a:xfrm>
            <a:off x="2504356" y="2538517"/>
            <a:ext cx="233024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i="1" dirty="0">
                <a:cs typeface="Calibri"/>
              </a:rPr>
              <a:t>Utarbeidelse av utkast</a:t>
            </a:r>
          </a:p>
        </p:txBody>
      </p:sp>
      <p:sp>
        <p:nvSpPr>
          <p:cNvPr id="73" name="TekstSylinder 72">
            <a:extLst>
              <a:ext uri="{FF2B5EF4-FFF2-40B4-BE49-F238E27FC236}">
                <a16:creationId xmlns:a16="http://schemas.microsoft.com/office/drawing/2014/main" id="{606AF615-A8A6-4474-8D3D-DC44C7F5547A}"/>
              </a:ext>
            </a:extLst>
          </p:cNvPr>
          <p:cNvSpPr txBox="1"/>
          <p:nvPr/>
        </p:nvSpPr>
        <p:spPr>
          <a:xfrm flipH="1">
            <a:off x="5224538" y="2542598"/>
            <a:ext cx="1742923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b-NO" sz="1600" i="1" dirty="0"/>
              <a:t>Høringsperiode</a:t>
            </a:r>
            <a:endParaRPr lang="nb-NO" sz="1600" i="1" dirty="0">
              <a:cs typeface="Calibri"/>
            </a:endParaRPr>
          </a:p>
        </p:txBody>
      </p:sp>
      <p:sp>
        <p:nvSpPr>
          <p:cNvPr id="74" name="TekstSylinder 73">
            <a:extLst>
              <a:ext uri="{FF2B5EF4-FFF2-40B4-BE49-F238E27FC236}">
                <a16:creationId xmlns:a16="http://schemas.microsoft.com/office/drawing/2014/main" id="{FBE9CB3F-C7A6-4687-B29F-95DAEEA4608E}"/>
              </a:ext>
            </a:extLst>
          </p:cNvPr>
          <p:cNvSpPr txBox="1"/>
          <p:nvPr/>
        </p:nvSpPr>
        <p:spPr>
          <a:xfrm flipH="1">
            <a:off x="6455138" y="2539023"/>
            <a:ext cx="4406857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nb-NO" sz="1600" i="1" dirty="0"/>
              <a:t>Gjennomgang av høring og ferdigstilling</a:t>
            </a:r>
            <a:endParaRPr lang="nb-NO" sz="1600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125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72" grpId="0" animBg="1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7D83B1-4D9B-4C3F-A010-5B6137F9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Status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80FF1-37B4-459B-B152-9A1B39A3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Retningslinje - somatikk:</a:t>
            </a:r>
          </a:p>
          <a:p>
            <a:pPr lvl="1"/>
            <a:r>
              <a:rPr lang="nb-NO" dirty="0"/>
              <a:t>Retningslinjen er ferdig utarbeidet og klar for implementering hos partene</a:t>
            </a:r>
          </a:p>
          <a:p>
            <a:endParaRPr lang="nb-NO" dirty="0"/>
          </a:p>
          <a:p>
            <a:r>
              <a:rPr lang="nb-NO" dirty="0"/>
              <a:t>Retningslinje - rus og psykiatri:</a:t>
            </a:r>
          </a:p>
          <a:p>
            <a:pPr lvl="1"/>
            <a:r>
              <a:rPr lang="nb-NO" dirty="0"/>
              <a:t>Det har vært ytret ønske og behov i Samarbeidsutvalgene om etablering av ny arbeidsgruppe for å utarbeide tilsvarende retningslinje for pasienter innen rus- og psykiatri</a:t>
            </a:r>
          </a:p>
          <a:p>
            <a:pPr lvl="1"/>
            <a:r>
              <a:rPr lang="nb-NO" dirty="0"/>
              <a:t>Arbeidsgruppen anbefaler at partene melder inn representanter til dette arbeidet </a:t>
            </a:r>
          </a:p>
        </p:txBody>
      </p:sp>
    </p:spTree>
    <p:extLst>
      <p:ext uri="{BB962C8B-B14F-4D97-AF65-F5344CB8AC3E}">
        <p14:creationId xmlns:p14="http://schemas.microsoft.com/office/powerpoint/2010/main" val="39074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59F888-0B5C-47CA-A303-20AA0A69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Forslag til vedtak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BACC43E-0186-4079-8A3C-ED44CBDA5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nb-NO" dirty="0"/>
              <a:t>Partene tar arbeidet om sluttført retningslinje til orientering og tar videre ansvar for å implementere retningslinjen i daglig praksis i egne organisasjoner.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Områdeutvalget for Bergen slutter seg til anbefalingen om å sette ned en ny arbeidsgruppe for å utarbeide en tilsvarende retningslinje for pasienter knyttet til rus og psykiatri, </a:t>
            </a:r>
            <a:br>
              <a:rPr lang="nb-NO" dirty="0"/>
            </a:br>
            <a:r>
              <a:rPr lang="nb-NO" dirty="0"/>
              <a:t>og melder inn aktuelle kandidater innen 1.juni til lokal representant i </a:t>
            </a:r>
            <a:r>
              <a:rPr lang="nb-NO" dirty="0" err="1"/>
              <a:t>Samarbeidssekreteriatet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177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443be9-b74f-46dd-abdf-16706e8a254f" xsi:nil="true"/>
    <lcf76f155ced4ddcb4097134ff3c332f xmlns="16c4fccd-ad23-45e4-b5f7-542f4ebe0e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31A7AEE8B5D24C91D75EC8AB567F83" ma:contentTypeVersion="13" ma:contentTypeDescription="Opprett et nytt dokument." ma:contentTypeScope="" ma:versionID="5d117abf5cdfd22c30ef32b2997779aa">
  <xsd:schema xmlns:xsd="http://www.w3.org/2001/XMLSchema" xmlns:xs="http://www.w3.org/2001/XMLSchema" xmlns:p="http://schemas.microsoft.com/office/2006/metadata/properties" xmlns:ns2="16c4fccd-ad23-45e4-b5f7-542f4ebe0ef2" xmlns:ns3="c3443be9-b74f-46dd-abdf-16706e8a254f" targetNamespace="http://schemas.microsoft.com/office/2006/metadata/properties" ma:root="true" ma:fieldsID="101b59018e031c11e3ade5176375335f" ns2:_="" ns3:_="">
    <xsd:import namespace="16c4fccd-ad23-45e4-b5f7-542f4ebe0ef2"/>
    <xsd:import namespace="c3443be9-b74f-46dd-abdf-16706e8a25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fccd-ad23-45e4-b5f7-542f4ebe0e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43be9-b74f-46dd-abdf-16706e8a25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190877-1a39-4b5f-a9e4-175032217d81}" ma:internalName="TaxCatchAll" ma:showField="CatchAllData" ma:web="c3443be9-b74f-46dd-abdf-16706e8a25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1760A3-0926-4A8B-9479-6F2D30733698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366b58ed-7a81-41ec-87fc-7477084f646d"/>
    <ds:schemaRef ds:uri="http://purl.org/dc/terms/"/>
    <ds:schemaRef ds:uri="c3443be9-b74f-46dd-abdf-16706e8a254f"/>
    <ds:schemaRef ds:uri="16c4fccd-ad23-45e4-b5f7-542f4ebe0ef2"/>
  </ds:schemaRefs>
</ds:datastoreItem>
</file>

<file path=customXml/itemProps2.xml><?xml version="1.0" encoding="utf-8"?>
<ds:datastoreItem xmlns:ds="http://schemas.openxmlformats.org/officeDocument/2006/customXml" ds:itemID="{641FF63A-6691-4464-9138-0519885904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4fccd-ad23-45e4-b5f7-542f4ebe0ef2"/>
    <ds:schemaRef ds:uri="c3443be9-b74f-46dd-abdf-16706e8a25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515ACF-7EBA-4C47-AE60-E631806E7BE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41caaa9-a41a-4e0f-9bf6-05cd1f48d271}" enabled="0" method="" siteId="{d41caaa9-a41a-4e0f-9bf6-05cd1f48d2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TM04033929[[fn=Skifer]]</Template>
  <TotalTime>1558</TotalTime>
  <Words>937</Words>
  <Application>Microsoft Office PowerPoint</Application>
  <PresentationFormat>Widescreen</PresentationFormat>
  <Paragraphs>60</Paragraphs>
  <Slides>5</Slides>
  <Notes>5</Notes>
  <HiddenSlides>1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Office-tema</vt:lpstr>
      <vt:lpstr>Retningslinje for samhandling om ernæringsstatus og ernæringsbehandling Inn- og utskrivning mellom sykehus og kommune for somatiske pasienter over 18 år    Områdeutvalgene  Helsefelleskap i Bergensområdet, april 2023 </vt:lpstr>
      <vt:lpstr>Bakgrunn</vt:lpstr>
      <vt:lpstr>PowerPoint-presentasjon</vt:lpstr>
      <vt:lpstr>Status</vt:lpstr>
      <vt:lpstr>Forslag til vedtak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Skeie, Eli</dc:creator>
  <cp:lastModifiedBy>Kvalheim, Anne</cp:lastModifiedBy>
  <cp:revision>124</cp:revision>
  <dcterms:created xsi:type="dcterms:W3CDTF">2023-03-17T07:38:09Z</dcterms:created>
  <dcterms:modified xsi:type="dcterms:W3CDTF">2023-04-27T18:28:06Z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0x0101007C31A7AEE8B5D24C91D75EC8AB567F83</vt:lpwstr>
  </property>
  <property fmtid="{D5CDD505-2E9C-101B-9397-08002B2CF9AE}" pid="5" name="MSIP_Label_0c3ffc1c-ef00-4620-9c2f-7d9c1597774b_Enabled">
    <vt:lpwstr>true</vt:lpwstr>
  </property>
  <property fmtid="{D5CDD505-2E9C-101B-9397-08002B2CF9AE}" pid="6" name="MSIP_Label_0c3ffc1c-ef00-4620-9c2f-7d9c1597774b_SetDate">
    <vt:lpwstr>2023-04-27T13:19:35Z</vt:lpwstr>
  </property>
  <property fmtid="{D5CDD505-2E9C-101B-9397-08002B2CF9AE}" pid="7" name="MSIP_Label_0c3ffc1c-ef00-4620-9c2f-7d9c1597774b_Method">
    <vt:lpwstr>Standard</vt:lpwstr>
  </property>
  <property fmtid="{D5CDD505-2E9C-101B-9397-08002B2CF9AE}" pid="8" name="MSIP_Label_0c3ffc1c-ef00-4620-9c2f-7d9c1597774b_Name">
    <vt:lpwstr>Intern</vt:lpwstr>
  </property>
  <property fmtid="{D5CDD505-2E9C-101B-9397-08002B2CF9AE}" pid="9" name="MSIP_Label_0c3ffc1c-ef00-4620-9c2f-7d9c1597774b_SiteId">
    <vt:lpwstr>bdcbe535-f3cf-49f5-8a6a-fb6d98dc7837</vt:lpwstr>
  </property>
  <property fmtid="{D5CDD505-2E9C-101B-9397-08002B2CF9AE}" pid="10" name="MSIP_Label_0c3ffc1c-ef00-4620-9c2f-7d9c1597774b_ActionId">
    <vt:lpwstr>514d2d2f-f8bc-43cf-8c77-7d634a40ee86</vt:lpwstr>
  </property>
  <property fmtid="{D5CDD505-2E9C-101B-9397-08002B2CF9AE}" pid="11" name="MSIP_Label_0c3ffc1c-ef00-4620-9c2f-7d9c1597774b_ContentBits">
    <vt:lpwstr>2</vt:lpwstr>
  </property>
  <property fmtid="{D5CDD505-2E9C-101B-9397-08002B2CF9AE}" pid="12" name="MediaServiceImageTags">
    <vt:lpwstr/>
  </property>
</Properties>
</file>