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62" r:id="rId5"/>
    <p:sldId id="263" r:id="rId6"/>
    <p:sldId id="265" r:id="rId7"/>
    <p:sldId id="264" r:id="rId8"/>
    <p:sldId id="260" r:id="rId9"/>
    <p:sldId id="266" r:id="rId10"/>
  </p:sldIdLst>
  <p:sldSz cx="12192000" cy="6858000"/>
  <p:notesSz cx="6669088" cy="992822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78BF06-26FB-4C13-B05C-BC5FCE4AC5FF}" v="1" dt="2023-04-19T19:32:09.6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2448" autoAdjust="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1D9E8-743A-4438-A7EC-46D8056DCAB1}" type="datetimeFigureOut">
              <a:rPr lang="nb-NO" smtClean="0"/>
              <a:t>27.04.2023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66909" y="4777958"/>
            <a:ext cx="53352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243532-480A-48EF-A313-0ABBE1C0C45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7322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8EF3-DAB7-4183-83D7-BB09F00197CA}" type="datetimeFigureOut">
              <a:rPr lang="nn-NO" smtClean="0"/>
              <a:t>27.04.2023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6837-4DBA-45F6-A44A-37BD2E8FEC6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231095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8EF3-DAB7-4183-83D7-BB09F00197CA}" type="datetimeFigureOut">
              <a:rPr lang="nn-NO" smtClean="0"/>
              <a:t>27.04.2023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6837-4DBA-45F6-A44A-37BD2E8FEC6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761319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8EF3-DAB7-4183-83D7-BB09F00197CA}" type="datetimeFigureOut">
              <a:rPr lang="nn-NO" smtClean="0"/>
              <a:t>27.04.2023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6837-4DBA-45F6-A44A-37BD2E8FEC6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893440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8EF3-DAB7-4183-83D7-BB09F00197CA}" type="datetimeFigureOut">
              <a:rPr lang="nn-NO" smtClean="0"/>
              <a:t>27.04.2023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6837-4DBA-45F6-A44A-37BD2E8FEC6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031925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8EF3-DAB7-4183-83D7-BB09F00197CA}" type="datetimeFigureOut">
              <a:rPr lang="nn-NO" smtClean="0"/>
              <a:t>27.04.2023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6837-4DBA-45F6-A44A-37BD2E8FEC6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634787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8EF3-DAB7-4183-83D7-BB09F00197CA}" type="datetimeFigureOut">
              <a:rPr lang="nn-NO" smtClean="0"/>
              <a:t>27.04.2023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6837-4DBA-45F6-A44A-37BD2E8FEC6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347510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8EF3-DAB7-4183-83D7-BB09F00197CA}" type="datetimeFigureOut">
              <a:rPr lang="nn-NO" smtClean="0"/>
              <a:t>27.04.2023</a:t>
            </a:fld>
            <a:endParaRPr lang="nn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6837-4DBA-45F6-A44A-37BD2E8FEC6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06317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8EF3-DAB7-4183-83D7-BB09F00197CA}" type="datetimeFigureOut">
              <a:rPr lang="nn-NO" smtClean="0"/>
              <a:t>27.04.2023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6837-4DBA-45F6-A44A-37BD2E8FEC6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422955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8EF3-DAB7-4183-83D7-BB09F00197CA}" type="datetimeFigureOut">
              <a:rPr lang="nn-NO" smtClean="0"/>
              <a:t>27.04.2023</a:t>
            </a:fld>
            <a:endParaRPr lang="nn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6837-4DBA-45F6-A44A-37BD2E8FEC6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410952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8EF3-DAB7-4183-83D7-BB09F00197CA}" type="datetimeFigureOut">
              <a:rPr lang="nn-NO" smtClean="0"/>
              <a:t>27.04.2023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6837-4DBA-45F6-A44A-37BD2E8FEC6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029742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A8EF3-DAB7-4183-83D7-BB09F00197CA}" type="datetimeFigureOut">
              <a:rPr lang="nn-NO" smtClean="0"/>
              <a:t>27.04.2023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6837-4DBA-45F6-A44A-37BD2E8FEC68}" type="slidenum">
              <a:rPr lang="nn-NO" smtClean="0"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3412037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A8EF3-DAB7-4183-83D7-BB09F00197CA}" type="datetimeFigureOut">
              <a:rPr lang="nn-NO" smtClean="0"/>
              <a:t>27.04.2023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56837-4DBA-45F6-A44A-37BD2E8FEC68}" type="slidenum">
              <a:rPr lang="nn-NO" smtClean="0"/>
              <a:t>‹#›</a:t>
            </a:fld>
            <a:endParaRPr lang="nn-NO"/>
          </a:p>
        </p:txBody>
      </p:sp>
      <p:sp>
        <p:nvSpPr>
          <p:cNvPr id="7" name="MSIPCMContentMarking" descr="{&quot;HashCode&quot;:610110512,&quot;Placement&quot;:&quot;Footer&quot;,&quot;Top&quot;:519.343,&quot;Left&quot;:0.0,&quot;SlideWidth&quot;:960,&quot;SlideHeight&quot;:540}">
            <a:extLst>
              <a:ext uri="{FF2B5EF4-FFF2-40B4-BE49-F238E27FC236}">
                <a16:creationId xmlns:a16="http://schemas.microsoft.com/office/drawing/2014/main" id="{C3252464-ADFA-397F-134E-7C5694E940AE}"/>
              </a:ext>
            </a:extLst>
          </p:cNvPr>
          <p:cNvSpPr txBox="1"/>
          <p:nvPr userDrawn="1"/>
        </p:nvSpPr>
        <p:spPr>
          <a:xfrm>
            <a:off x="0" y="6595656"/>
            <a:ext cx="1446127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nb-NO" sz="1000">
                <a:solidFill>
                  <a:srgbClr val="000000"/>
                </a:solidFill>
                <a:latin typeface="Calibri" panose="020F0502020204030204" pitchFamily="34" charset="0"/>
              </a:rPr>
              <a:t>Følsomhet Intern (gul)</a:t>
            </a:r>
          </a:p>
        </p:txBody>
      </p:sp>
    </p:spTree>
    <p:extLst>
      <p:ext uri="{BB962C8B-B14F-4D97-AF65-F5344CB8AC3E}">
        <p14:creationId xmlns:p14="http://schemas.microsoft.com/office/powerpoint/2010/main" val="868353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2A8A378-1CD7-CF24-FB49-4FE32D4387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Faglige samarbeidsutvalg i Helsefellesskapet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240E84C0-DFD6-B2E2-9FCF-5ACC44DBBE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Innledning til diskusjon i Områdeutvalg - prioritert gruppe «barn og unge» som utgangspunkt</a:t>
            </a:r>
          </a:p>
        </p:txBody>
      </p:sp>
    </p:spTree>
    <p:extLst>
      <p:ext uri="{BB962C8B-B14F-4D97-AF65-F5344CB8AC3E}">
        <p14:creationId xmlns:p14="http://schemas.microsoft.com/office/powerpoint/2010/main" val="1242953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CD5193-0C7D-A1FA-FACD-029AFCB00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Behov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F39B15F-3922-A301-61C4-CEAB1F1EB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4806"/>
            <a:ext cx="10515600" cy="4667250"/>
          </a:xfrm>
        </p:spPr>
        <p:txBody>
          <a:bodyPr>
            <a:normAutofit fontScale="92500" lnSpcReduction="20000"/>
          </a:bodyPr>
          <a:lstStyle/>
          <a:p>
            <a:r>
              <a:rPr lang="nb-NO" dirty="0" err="1"/>
              <a:t>Faglege</a:t>
            </a:r>
            <a:r>
              <a:rPr lang="nb-NO" dirty="0"/>
              <a:t> </a:t>
            </a:r>
            <a:r>
              <a:rPr lang="nb-NO" dirty="0" err="1"/>
              <a:t>samarbeidsutval</a:t>
            </a:r>
            <a:r>
              <a:rPr lang="nb-NO" dirty="0"/>
              <a:t> skal på plass, SSU har vedtatt å starte prosess og planlegging. </a:t>
            </a:r>
          </a:p>
          <a:p>
            <a:r>
              <a:rPr lang="nb-NO" dirty="0"/>
              <a:t>NOU 2023:8 («Fellesskapets sykehus») legg vekt på </a:t>
            </a:r>
            <a:r>
              <a:rPr lang="nb-NO" dirty="0" err="1"/>
              <a:t>faglege</a:t>
            </a:r>
            <a:r>
              <a:rPr lang="nb-NO" dirty="0"/>
              <a:t> utvalg som viktig for å nå måla for Helsefellesskap</a:t>
            </a:r>
          </a:p>
          <a:p>
            <a:r>
              <a:rPr lang="nb-NO" dirty="0"/>
              <a:t>Overordna målsetning om betre og </a:t>
            </a:r>
            <a:r>
              <a:rPr lang="nb-NO" dirty="0" err="1"/>
              <a:t>meir</a:t>
            </a:r>
            <a:r>
              <a:rPr lang="nb-NO" dirty="0"/>
              <a:t> </a:t>
            </a:r>
            <a:r>
              <a:rPr lang="nb-NO" dirty="0" err="1"/>
              <a:t>samanhengande</a:t>
            </a:r>
            <a:r>
              <a:rPr lang="nb-NO" dirty="0"/>
              <a:t> </a:t>
            </a:r>
            <a:r>
              <a:rPr lang="nb-NO" dirty="0" err="1"/>
              <a:t>tenester</a:t>
            </a:r>
            <a:r>
              <a:rPr lang="nb-NO" dirty="0"/>
              <a:t>, felles planlegging og utvikling – store tema og </a:t>
            </a:r>
            <a:r>
              <a:rPr lang="nb-NO" dirty="0" err="1"/>
              <a:t>oppgåver</a:t>
            </a:r>
            <a:r>
              <a:rPr lang="nb-NO" dirty="0"/>
              <a:t> som krever godt </a:t>
            </a:r>
            <a:r>
              <a:rPr lang="nb-NO" dirty="0" err="1"/>
              <a:t>fungerande</a:t>
            </a:r>
            <a:r>
              <a:rPr lang="nb-NO" dirty="0"/>
              <a:t> fagmiljø</a:t>
            </a:r>
          </a:p>
          <a:p>
            <a:r>
              <a:rPr lang="nb-NO" dirty="0"/>
              <a:t>Me skal, og vil, </a:t>
            </a:r>
            <a:r>
              <a:rPr lang="nb-NO" dirty="0" err="1"/>
              <a:t>noko</a:t>
            </a:r>
            <a:r>
              <a:rPr lang="nb-NO" dirty="0"/>
              <a:t> </a:t>
            </a:r>
            <a:r>
              <a:rPr lang="nb-NO" dirty="0" err="1"/>
              <a:t>meir</a:t>
            </a:r>
            <a:r>
              <a:rPr lang="nb-NO" dirty="0"/>
              <a:t> enn det </a:t>
            </a:r>
            <a:r>
              <a:rPr lang="nb-NO" dirty="0" err="1"/>
              <a:t>eksisterande</a:t>
            </a:r>
            <a:r>
              <a:rPr lang="nb-NO" dirty="0"/>
              <a:t> → tenke litt større enn før</a:t>
            </a:r>
          </a:p>
          <a:p>
            <a:r>
              <a:rPr lang="nb-NO" dirty="0"/>
              <a:t>SSU har behov for «adresse» – kvar </a:t>
            </a:r>
            <a:r>
              <a:rPr lang="nb-NO" dirty="0" err="1"/>
              <a:t>gjer</a:t>
            </a:r>
            <a:r>
              <a:rPr lang="nb-NO" dirty="0"/>
              <a:t> </a:t>
            </a:r>
            <a:r>
              <a:rPr lang="nb-NO" dirty="0" err="1"/>
              <a:t>ein</a:t>
            </a:r>
            <a:r>
              <a:rPr lang="nb-NO" dirty="0"/>
              <a:t> av </a:t>
            </a:r>
            <a:r>
              <a:rPr lang="nb-NO" dirty="0" err="1"/>
              <a:t>dei</a:t>
            </a:r>
            <a:r>
              <a:rPr lang="nb-NO" dirty="0"/>
              <a:t> </a:t>
            </a:r>
            <a:r>
              <a:rPr lang="nb-NO" dirty="0" err="1"/>
              <a:t>faglege</a:t>
            </a:r>
            <a:r>
              <a:rPr lang="nb-NO" dirty="0"/>
              <a:t> sakene som kjem opp?</a:t>
            </a:r>
          </a:p>
          <a:p>
            <a:pPr lvl="1"/>
            <a:r>
              <a:rPr lang="nb-NO" dirty="0" err="1"/>
              <a:t>Faglege</a:t>
            </a:r>
            <a:r>
              <a:rPr lang="nb-NO" dirty="0"/>
              <a:t> </a:t>
            </a:r>
            <a:r>
              <a:rPr lang="nb-NO" dirty="0" err="1"/>
              <a:t>problemstillingar</a:t>
            </a:r>
            <a:r>
              <a:rPr lang="nb-NO" dirty="0"/>
              <a:t> </a:t>
            </a:r>
          </a:p>
          <a:p>
            <a:pPr lvl="1"/>
            <a:r>
              <a:rPr lang="nb-NO" dirty="0" err="1"/>
              <a:t>Faglege</a:t>
            </a:r>
            <a:r>
              <a:rPr lang="nb-NO" dirty="0"/>
              <a:t> aspekt av felles planlegging </a:t>
            </a:r>
          </a:p>
          <a:p>
            <a:pPr lvl="1"/>
            <a:r>
              <a:rPr lang="nb-NO" dirty="0"/>
              <a:t>Felles oppdrag</a:t>
            </a:r>
          </a:p>
        </p:txBody>
      </p:sp>
    </p:spTree>
    <p:extLst>
      <p:ext uri="{BB962C8B-B14F-4D97-AF65-F5344CB8AC3E}">
        <p14:creationId xmlns:p14="http://schemas.microsoft.com/office/powerpoint/2010/main" val="286040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6B3C82A-C050-0855-8B16-C682BE5FD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Korleis komme dit?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9046159-DD23-A607-90E3-D1353F426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Ingen ferdig oppskrift – må </a:t>
            </a:r>
            <a:r>
              <a:rPr lang="nb-NO" dirty="0" err="1"/>
              <a:t>utviklast</a:t>
            </a:r>
            <a:r>
              <a:rPr lang="nb-NO" dirty="0"/>
              <a:t> av oss sjølve</a:t>
            </a:r>
          </a:p>
          <a:p>
            <a:r>
              <a:rPr lang="nb-NO" dirty="0" err="1"/>
              <a:t>Ein</a:t>
            </a:r>
            <a:r>
              <a:rPr lang="nb-NO" dirty="0"/>
              <a:t> variant er å vurdere og drøfte – lage </a:t>
            </a:r>
            <a:r>
              <a:rPr lang="nb-NO" dirty="0" err="1"/>
              <a:t>modellar</a:t>
            </a:r>
            <a:r>
              <a:rPr lang="nb-NO" dirty="0"/>
              <a:t> og vedta </a:t>
            </a:r>
            <a:r>
              <a:rPr lang="nb-NO" dirty="0" err="1"/>
              <a:t>desse</a:t>
            </a:r>
            <a:endParaRPr lang="nb-NO" dirty="0"/>
          </a:p>
          <a:p>
            <a:r>
              <a:rPr lang="nb-NO" dirty="0" err="1"/>
              <a:t>Ein</a:t>
            </a:r>
            <a:r>
              <a:rPr lang="nb-NO" dirty="0"/>
              <a:t> </a:t>
            </a:r>
            <a:r>
              <a:rPr lang="nb-NO" dirty="0" err="1"/>
              <a:t>annan</a:t>
            </a:r>
            <a:r>
              <a:rPr lang="nb-NO" dirty="0"/>
              <a:t> variant er å starte opp med </a:t>
            </a:r>
            <a:r>
              <a:rPr lang="nb-NO" dirty="0" err="1"/>
              <a:t>ein</a:t>
            </a:r>
            <a:r>
              <a:rPr lang="nb-NO" dirty="0"/>
              <a:t> (eller </a:t>
            </a:r>
            <a:r>
              <a:rPr lang="nb-NO" dirty="0" err="1"/>
              <a:t>fleire</a:t>
            </a:r>
            <a:r>
              <a:rPr lang="nb-NO" dirty="0"/>
              <a:t> av </a:t>
            </a:r>
            <a:r>
              <a:rPr lang="nb-NO" dirty="0" err="1"/>
              <a:t>dei</a:t>
            </a:r>
            <a:r>
              <a:rPr lang="nb-NO" dirty="0"/>
              <a:t> prioriterte gruppene), hente erfaring, justere og generalisere det som kan </a:t>
            </a:r>
            <a:r>
              <a:rPr lang="nb-NO" dirty="0" err="1"/>
              <a:t>overførast</a:t>
            </a:r>
            <a:endParaRPr lang="nb-NO" dirty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29873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F180991-EC22-BEBE-E11B-8ACB3E8A8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Barn og unge?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F340B3F-6EBE-6EB3-C012-8C97459A7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Ei rekke aktuelle tema for heile helsefellesskapet </a:t>
            </a:r>
            <a:r>
              <a:rPr lang="nb-NO" dirty="0" err="1"/>
              <a:t>innan</a:t>
            </a:r>
            <a:r>
              <a:rPr lang="nb-NO" dirty="0"/>
              <a:t> temaområdet «barn og unge»</a:t>
            </a:r>
          </a:p>
          <a:p>
            <a:r>
              <a:rPr lang="nb-NO" dirty="0"/>
              <a:t>Til dømes;</a:t>
            </a:r>
          </a:p>
          <a:p>
            <a:pPr lvl="1"/>
            <a:r>
              <a:rPr lang="nb-NO" dirty="0"/>
              <a:t>Etablering av FACT-ung i </a:t>
            </a:r>
            <a:r>
              <a:rPr lang="nb-NO" dirty="0" err="1"/>
              <a:t>fleire</a:t>
            </a:r>
            <a:r>
              <a:rPr lang="nb-NO" dirty="0"/>
              <a:t> </a:t>
            </a:r>
            <a:r>
              <a:rPr lang="nb-NO" dirty="0" err="1"/>
              <a:t>kommunar</a:t>
            </a:r>
            <a:r>
              <a:rPr lang="nb-NO" dirty="0"/>
              <a:t> </a:t>
            </a:r>
            <a:r>
              <a:rPr lang="nb-NO" dirty="0" err="1"/>
              <a:t>saman</a:t>
            </a:r>
            <a:r>
              <a:rPr lang="nb-NO" dirty="0"/>
              <a:t> med Helse Bergen</a:t>
            </a:r>
          </a:p>
          <a:p>
            <a:pPr lvl="1"/>
            <a:r>
              <a:rPr lang="nb-NO"/>
              <a:t>Lovendringar, innføring </a:t>
            </a:r>
            <a:r>
              <a:rPr lang="nb-NO" dirty="0"/>
              <a:t>av «barnekoordinator» og barnevernsreform</a:t>
            </a:r>
          </a:p>
          <a:p>
            <a:pPr lvl="1"/>
            <a:r>
              <a:rPr lang="nb-NO" dirty="0" err="1"/>
              <a:t>Planprosessar</a:t>
            </a:r>
            <a:r>
              <a:rPr lang="nb-NO" dirty="0"/>
              <a:t> i </a:t>
            </a:r>
            <a:r>
              <a:rPr lang="nb-NO" dirty="0" err="1"/>
              <a:t>fleire</a:t>
            </a:r>
            <a:r>
              <a:rPr lang="nb-NO" dirty="0"/>
              <a:t> </a:t>
            </a:r>
            <a:r>
              <a:rPr lang="nb-NO" dirty="0" err="1"/>
              <a:t>kommunar</a:t>
            </a:r>
            <a:r>
              <a:rPr lang="nb-NO" dirty="0"/>
              <a:t>, </a:t>
            </a:r>
            <a:r>
              <a:rPr lang="nb-NO" dirty="0" err="1"/>
              <a:t>handlingsplanar</a:t>
            </a:r>
            <a:r>
              <a:rPr lang="nb-NO" dirty="0"/>
              <a:t> og </a:t>
            </a:r>
            <a:r>
              <a:rPr lang="nb-NO" dirty="0" err="1"/>
              <a:t>invitasjonar</a:t>
            </a:r>
            <a:r>
              <a:rPr lang="nb-NO" dirty="0"/>
              <a:t> til samhandling for utvikling av bedre </a:t>
            </a:r>
            <a:r>
              <a:rPr lang="nb-NO" dirty="0" err="1"/>
              <a:t>tenester</a:t>
            </a:r>
            <a:r>
              <a:rPr lang="nb-NO" dirty="0"/>
              <a:t> for barn og unge</a:t>
            </a:r>
          </a:p>
          <a:p>
            <a:pPr lvl="1"/>
            <a:r>
              <a:rPr lang="nb-NO" dirty="0" err="1"/>
              <a:t>Nyleg</a:t>
            </a:r>
            <a:r>
              <a:rPr lang="nb-NO" dirty="0"/>
              <a:t> erfaring med «barn og unges helsetjeneste» - korleis ta </a:t>
            </a:r>
            <a:r>
              <a:rPr lang="nb-NO" dirty="0" err="1"/>
              <a:t>vidare</a:t>
            </a:r>
            <a:endParaRPr lang="nb-NO" dirty="0"/>
          </a:p>
          <a:p>
            <a:r>
              <a:rPr lang="nb-NO" dirty="0"/>
              <a:t>Behovet for samhandling er </a:t>
            </a:r>
            <a:r>
              <a:rPr lang="nb-NO" dirty="0" err="1"/>
              <a:t>tydeleg</a:t>
            </a:r>
            <a:r>
              <a:rPr lang="nb-NO" dirty="0"/>
              <a:t> for barn og unge</a:t>
            </a:r>
          </a:p>
          <a:p>
            <a:r>
              <a:rPr lang="nb-NO" dirty="0" err="1"/>
              <a:t>Eksisterande</a:t>
            </a:r>
            <a:r>
              <a:rPr lang="nb-NO" dirty="0"/>
              <a:t> initiativ og </a:t>
            </a:r>
            <a:r>
              <a:rPr lang="nb-NO" dirty="0" err="1"/>
              <a:t>strukturar</a:t>
            </a:r>
            <a:r>
              <a:rPr lang="nb-NO" dirty="0"/>
              <a:t> i </a:t>
            </a:r>
            <a:r>
              <a:rPr lang="nb-NO" dirty="0" err="1"/>
              <a:t>dei</a:t>
            </a:r>
            <a:r>
              <a:rPr lang="nb-NO" dirty="0"/>
              <a:t> ulike </a:t>
            </a:r>
            <a:r>
              <a:rPr lang="nb-NO" dirty="0" err="1"/>
              <a:t>OU’ane</a:t>
            </a:r>
            <a:endParaRPr lang="nb-NO" dirty="0"/>
          </a:p>
          <a:p>
            <a:pPr lvl="1"/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48315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85698-1860-10B6-4895-A2ED1F426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67223" cy="1339940"/>
          </a:xfrm>
        </p:spPr>
        <p:txBody>
          <a:bodyPr/>
          <a:lstStyle/>
          <a:p>
            <a:pPr algn="ctr"/>
            <a:r>
              <a:rPr lang="en-US" sz="2800" b="1">
                <a:cs typeface="Calibri Light"/>
              </a:rPr>
              <a:t>Struktur for </a:t>
            </a:r>
            <a:r>
              <a:rPr lang="en-US" sz="2800" b="1" err="1">
                <a:cs typeface="Calibri Light"/>
              </a:rPr>
              <a:t>styring</a:t>
            </a:r>
            <a:r>
              <a:rPr lang="en-US" sz="2800" b="1">
                <a:cs typeface="Calibri Light"/>
              </a:rPr>
              <a:t> </a:t>
            </a:r>
            <a:r>
              <a:rPr lang="en-US" sz="2800" b="1" err="1">
                <a:cs typeface="Calibri Light"/>
              </a:rPr>
              <a:t>og</a:t>
            </a:r>
            <a:r>
              <a:rPr lang="en-US" sz="2800" b="1">
                <a:cs typeface="Calibri Light"/>
              </a:rPr>
              <a:t> strategi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5F7D553-92C0-8EB1-78F6-CC357839BC2B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920150" y="1739660"/>
          <a:ext cx="5181600" cy="4343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938075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90865353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53787291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493187873"/>
                    </a:ext>
                  </a:extLst>
                </a:gridCol>
              </a:tblGrid>
              <a:tr h="879230">
                <a:tc gridSpan="4">
                  <a:txBody>
                    <a:bodyPr/>
                    <a:lstStyle/>
                    <a:p>
                      <a:pPr algn="ctr"/>
                      <a:endParaRPr lang="en-US"/>
                    </a:p>
                    <a:p>
                      <a:pPr lvl="0" algn="ctr">
                        <a:buNone/>
                      </a:pPr>
                      <a:r>
                        <a:rPr lang="en-US" b="0" err="1">
                          <a:solidFill>
                            <a:srgbClr val="002060"/>
                          </a:solidFill>
                        </a:rPr>
                        <a:t>Partnerskapsmøte</a:t>
                      </a:r>
                      <a:endParaRPr lang="en-US" b="0">
                        <a:solidFill>
                          <a:srgbClr val="002060"/>
                        </a:solidFill>
                      </a:endParaRPr>
                    </a:p>
                    <a:p>
                      <a:pPr lvl="0" algn="ctr">
                        <a:buNone/>
                      </a:pP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282858"/>
                  </a:ext>
                </a:extLst>
              </a:tr>
              <a:tr h="1055076">
                <a:tc gridSpan="4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/>
                    </a:p>
                    <a:p>
                      <a:pPr lvl="0" algn="ctr">
                        <a:buNone/>
                      </a:pPr>
                      <a:r>
                        <a:rPr lang="en-US" err="1"/>
                        <a:t>Strategisk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samarbeidsutvalg</a:t>
                      </a:r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648624"/>
                  </a:ext>
                </a:extLst>
              </a:tr>
              <a:tr h="2373923">
                <a:tc>
                  <a:txBody>
                    <a:bodyPr/>
                    <a:lstStyle/>
                    <a:p>
                      <a:r>
                        <a:rPr lang="en-US"/>
                        <a:t>OU Bergen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OU Voss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OU Nord-</a:t>
                      </a:r>
                      <a:r>
                        <a:rPr lang="en-US" err="1"/>
                        <a:t>hordland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OU </a:t>
                      </a:r>
                      <a:r>
                        <a:rPr lang="en-US" err="1"/>
                        <a:t>Bergens-regionen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305662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331490C5-400D-75D5-EEAE-E0ABC9FCA8B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59652508"/>
              </p:ext>
            </p:extLst>
          </p:nvPr>
        </p:nvGraphicFramePr>
        <p:xfrm>
          <a:off x="7864415" y="1825924"/>
          <a:ext cx="3884709" cy="2966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4709">
                  <a:extLst>
                    <a:ext uri="{9D8B030D-6E8A-4147-A177-3AD203B41FA5}">
                      <a16:colId xmlns:a16="http://schemas.microsoft.com/office/drawing/2014/main" val="1233869403"/>
                    </a:ext>
                  </a:extLst>
                </a:gridCol>
              </a:tblGrid>
              <a:tr h="2966744"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2060"/>
                        </a:solidFill>
                      </a:endParaRPr>
                    </a:p>
                    <a:p>
                      <a:pPr algn="ctr"/>
                      <a:r>
                        <a:rPr lang="en-US" b="1" dirty="0" err="1">
                          <a:solidFill>
                            <a:srgbClr val="002060"/>
                          </a:solidFill>
                        </a:rPr>
                        <a:t>Felles</a:t>
                      </a:r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2060"/>
                          </a:solidFill>
                        </a:rPr>
                        <a:t>faglige</a:t>
                      </a:r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="1" dirty="0" err="1">
                          <a:solidFill>
                            <a:srgbClr val="002060"/>
                          </a:solidFill>
                        </a:rPr>
                        <a:t>samarbeidsutvalg</a:t>
                      </a:r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 (FSU)</a:t>
                      </a:r>
                    </a:p>
                    <a:p>
                      <a:pPr lvl="0" algn="ctr">
                        <a:buNone/>
                      </a:pPr>
                      <a:r>
                        <a:rPr lang="en-US" b="0" dirty="0">
                          <a:solidFill>
                            <a:srgbClr val="002060"/>
                          </a:solidFill>
                        </a:rPr>
                        <a:t>Barn </a:t>
                      </a:r>
                      <a:r>
                        <a:rPr lang="en-US" b="0" dirty="0" err="1">
                          <a:solidFill>
                            <a:srgbClr val="002060"/>
                          </a:solidFill>
                        </a:rPr>
                        <a:t>og</a:t>
                      </a:r>
                      <a:r>
                        <a:rPr lang="en-US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="0" dirty="0" err="1">
                          <a:solidFill>
                            <a:srgbClr val="002060"/>
                          </a:solidFill>
                        </a:rPr>
                        <a:t>unge</a:t>
                      </a:r>
                      <a:endParaRPr lang="en-US" b="0" dirty="0">
                        <a:solidFill>
                          <a:srgbClr val="002060"/>
                        </a:solidFill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b="0" dirty="0">
                          <a:solidFill>
                            <a:srgbClr val="002060"/>
                          </a:solidFill>
                        </a:rPr>
                        <a:t>Rus </a:t>
                      </a:r>
                      <a:r>
                        <a:rPr lang="en-US" b="0" dirty="0" err="1">
                          <a:solidFill>
                            <a:srgbClr val="002060"/>
                          </a:solidFill>
                        </a:rPr>
                        <a:t>og</a:t>
                      </a:r>
                      <a:r>
                        <a:rPr lang="en-US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="0" dirty="0" err="1">
                          <a:solidFill>
                            <a:srgbClr val="002060"/>
                          </a:solidFill>
                        </a:rPr>
                        <a:t>psykisk</a:t>
                      </a:r>
                      <a:r>
                        <a:rPr lang="en-US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="0" dirty="0" err="1">
                          <a:solidFill>
                            <a:srgbClr val="002060"/>
                          </a:solidFill>
                        </a:rPr>
                        <a:t>helse</a:t>
                      </a:r>
                      <a:endParaRPr lang="en-US" b="0" dirty="0">
                        <a:solidFill>
                          <a:srgbClr val="002060"/>
                        </a:solidFill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b="0" dirty="0" err="1">
                          <a:solidFill>
                            <a:srgbClr val="002060"/>
                          </a:solidFill>
                        </a:rPr>
                        <a:t>Skrøpelige</a:t>
                      </a:r>
                      <a:r>
                        <a:rPr lang="en-US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="0" dirty="0" err="1">
                          <a:solidFill>
                            <a:srgbClr val="002060"/>
                          </a:solidFill>
                        </a:rPr>
                        <a:t>eldre</a:t>
                      </a:r>
                      <a:endParaRPr lang="en-US" b="0" dirty="0">
                        <a:solidFill>
                          <a:srgbClr val="002060"/>
                        </a:solidFill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b="0" dirty="0" err="1">
                          <a:solidFill>
                            <a:srgbClr val="002060"/>
                          </a:solidFill>
                        </a:rPr>
                        <a:t>Sammensatte</a:t>
                      </a:r>
                      <a:r>
                        <a:rPr lang="en-US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="0" dirty="0" err="1">
                          <a:solidFill>
                            <a:srgbClr val="002060"/>
                          </a:solidFill>
                        </a:rPr>
                        <a:t>lidelser</a:t>
                      </a:r>
                      <a:endParaRPr lang="en-US" b="0" dirty="0">
                        <a:solidFill>
                          <a:srgbClr val="002060"/>
                        </a:solidFill>
                      </a:endParaRPr>
                    </a:p>
                    <a:p>
                      <a:pPr lvl="0" algn="ctr">
                        <a:buNone/>
                      </a:pPr>
                      <a:endParaRPr lang="en-US" b="0" dirty="0">
                        <a:solidFill>
                          <a:srgbClr val="002060"/>
                        </a:solidFill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b="0" dirty="0" err="1">
                          <a:solidFill>
                            <a:srgbClr val="002060"/>
                          </a:solidFill>
                        </a:rPr>
                        <a:t>Medisinsk</a:t>
                      </a:r>
                      <a:r>
                        <a:rPr lang="en-US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="0" dirty="0" err="1">
                          <a:solidFill>
                            <a:srgbClr val="002060"/>
                          </a:solidFill>
                        </a:rPr>
                        <a:t>faglig</a:t>
                      </a:r>
                      <a:r>
                        <a:rPr lang="en-US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="0" dirty="0" err="1">
                          <a:solidFill>
                            <a:srgbClr val="002060"/>
                          </a:solidFill>
                        </a:rPr>
                        <a:t>utvalg</a:t>
                      </a:r>
                      <a:r>
                        <a:rPr lang="en-US" b="0" dirty="0">
                          <a:solidFill>
                            <a:srgbClr val="002060"/>
                          </a:solidFill>
                        </a:rPr>
                        <a:t> (MFU)</a:t>
                      </a:r>
                    </a:p>
                    <a:p>
                      <a:pPr lvl="0" algn="ctr">
                        <a:buNone/>
                      </a:pPr>
                      <a:r>
                        <a:rPr lang="en-US" b="0" dirty="0" err="1">
                          <a:solidFill>
                            <a:srgbClr val="002060"/>
                          </a:solidFill>
                        </a:rPr>
                        <a:t>Akuttmedisin</a:t>
                      </a:r>
                      <a:r>
                        <a:rPr lang="en-US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="0" dirty="0" err="1">
                          <a:solidFill>
                            <a:srgbClr val="002060"/>
                          </a:solidFill>
                        </a:rPr>
                        <a:t>og</a:t>
                      </a:r>
                      <a:r>
                        <a:rPr lang="en-US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="0" dirty="0" err="1">
                          <a:solidFill>
                            <a:srgbClr val="002060"/>
                          </a:solidFill>
                        </a:rPr>
                        <a:t>beredskap</a:t>
                      </a:r>
                      <a:r>
                        <a:rPr lang="en-US" b="0" dirty="0">
                          <a:solidFill>
                            <a:srgbClr val="002060"/>
                          </a:solidFill>
                        </a:rPr>
                        <a:t> (UFAB)</a:t>
                      </a:r>
                    </a:p>
                    <a:p>
                      <a:pPr lvl="0" algn="ctr">
                        <a:buNone/>
                      </a:pPr>
                      <a:endParaRPr lang="en-US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76119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AB2E615-8E37-DE43-8965-EAB723328154}"/>
              </a:ext>
            </a:extLst>
          </p:cNvPr>
          <p:cNvSpPr txBox="1"/>
          <p:nvPr/>
        </p:nvSpPr>
        <p:spPr>
          <a:xfrm>
            <a:off x="8524984" y="777917"/>
            <a:ext cx="459398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b="1" err="1">
                <a:latin typeface="Calibri Light"/>
                <a:cs typeface="Calibri"/>
              </a:rPr>
              <a:t>Fagstruktur</a:t>
            </a:r>
            <a:endParaRPr lang="en-US" sz="2800" b="1">
              <a:latin typeface="Calibri Light"/>
              <a:cs typeface="Calibri"/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0B512367-0C46-EDEE-0395-221D6387C1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802492"/>
              </p:ext>
            </p:extLst>
          </p:nvPr>
        </p:nvGraphicFramePr>
        <p:xfrm>
          <a:off x="7864415" y="5405886"/>
          <a:ext cx="3884709" cy="927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4709">
                  <a:extLst>
                    <a:ext uri="{9D8B030D-6E8A-4147-A177-3AD203B41FA5}">
                      <a16:colId xmlns:a16="http://schemas.microsoft.com/office/drawing/2014/main" val="264773878"/>
                    </a:ext>
                  </a:extLst>
                </a:gridCol>
              </a:tblGrid>
              <a:tr h="927603">
                <a:tc>
                  <a:txBody>
                    <a:bodyPr/>
                    <a:lstStyle/>
                    <a:p>
                      <a:pPr algn="ctr"/>
                      <a:r>
                        <a:rPr lang="en-US" b="0" dirty="0" err="1">
                          <a:solidFill>
                            <a:srgbClr val="002060"/>
                          </a:solidFill>
                        </a:rPr>
                        <a:t>Faglig</a:t>
                      </a:r>
                      <a:r>
                        <a:rPr lang="en-US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="0" dirty="0" err="1">
                          <a:solidFill>
                            <a:srgbClr val="002060"/>
                          </a:solidFill>
                        </a:rPr>
                        <a:t>samarbeid</a:t>
                      </a:r>
                      <a:r>
                        <a:rPr lang="en-US" b="0" dirty="0">
                          <a:solidFill>
                            <a:srgbClr val="002060"/>
                          </a:solidFill>
                        </a:rPr>
                        <a:t> </a:t>
                      </a:r>
                    </a:p>
                    <a:p>
                      <a:pPr marL="285750" lvl="0" indent="-285750" algn="ctr">
                        <a:buFont typeface="Calibri"/>
                        <a:buChar char="-"/>
                      </a:pPr>
                      <a:r>
                        <a:rPr lang="en-US" b="0" dirty="0" err="1">
                          <a:solidFill>
                            <a:srgbClr val="002060"/>
                          </a:solidFill>
                        </a:rPr>
                        <a:t>Knyttet</a:t>
                      </a:r>
                      <a:r>
                        <a:rPr lang="en-US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="0" dirty="0" err="1">
                          <a:solidFill>
                            <a:srgbClr val="002060"/>
                          </a:solidFill>
                        </a:rPr>
                        <a:t>til</a:t>
                      </a:r>
                      <a:r>
                        <a:rPr lang="en-US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="0" dirty="0" err="1">
                          <a:solidFill>
                            <a:srgbClr val="002060"/>
                          </a:solidFill>
                        </a:rPr>
                        <a:t>OU'ene</a:t>
                      </a:r>
                      <a:endParaRPr lang="en-US" b="0" dirty="0">
                        <a:solidFill>
                          <a:srgbClr val="002060"/>
                        </a:solidFill>
                      </a:endParaRPr>
                    </a:p>
                    <a:p>
                      <a:pPr marL="285750" lvl="0" indent="-285750" algn="ctr">
                        <a:buFont typeface="Calibri"/>
                        <a:buChar char="-"/>
                      </a:pPr>
                      <a:r>
                        <a:rPr lang="en-US" b="0" dirty="0" err="1">
                          <a:solidFill>
                            <a:srgbClr val="002060"/>
                          </a:solidFill>
                        </a:rPr>
                        <a:t>På</a:t>
                      </a:r>
                      <a:r>
                        <a:rPr lang="en-US" b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b="0" dirty="0" err="1">
                          <a:solidFill>
                            <a:srgbClr val="002060"/>
                          </a:solidFill>
                        </a:rPr>
                        <a:t>tvers</a:t>
                      </a:r>
                      <a:r>
                        <a:rPr lang="en-US" b="0" dirty="0">
                          <a:solidFill>
                            <a:srgbClr val="002060"/>
                          </a:solidFill>
                        </a:rPr>
                        <a:t> av </a:t>
                      </a:r>
                      <a:r>
                        <a:rPr lang="en-US" b="0" dirty="0" err="1">
                          <a:solidFill>
                            <a:srgbClr val="002060"/>
                          </a:solidFill>
                        </a:rPr>
                        <a:t>OU'ene</a:t>
                      </a:r>
                      <a:endParaRPr lang="en-US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296776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14B6D90-8B01-07AB-AB6A-FE6F1022034A}"/>
              </a:ext>
            </a:extLst>
          </p:cNvPr>
          <p:cNvCxnSpPr/>
          <p:nvPr/>
        </p:nvCxnSpPr>
        <p:spPr>
          <a:xfrm>
            <a:off x="6515819" y="225726"/>
            <a:ext cx="8627" cy="6521567"/>
          </a:xfrm>
          <a:prstGeom prst="straightConnector1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row: Left-Right 9">
            <a:extLst>
              <a:ext uri="{FF2B5EF4-FFF2-40B4-BE49-F238E27FC236}">
                <a16:creationId xmlns:a16="http://schemas.microsoft.com/office/drawing/2014/main" id="{6B29C20E-8D4D-816D-3584-400ED838FBC3}"/>
              </a:ext>
            </a:extLst>
          </p:cNvPr>
          <p:cNvSpPr/>
          <p:nvPr/>
        </p:nvSpPr>
        <p:spPr>
          <a:xfrm>
            <a:off x="5476824" y="2825072"/>
            <a:ext cx="2846715" cy="660883"/>
          </a:xfrm>
          <a:prstGeom prst="left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2060"/>
                </a:solidFill>
                <a:cs typeface="Calibri"/>
              </a:rPr>
              <a:t>Mandat </a:t>
            </a:r>
            <a:r>
              <a:rPr lang="en-US" err="1">
                <a:solidFill>
                  <a:srgbClr val="002060"/>
                </a:solidFill>
                <a:cs typeface="Calibri"/>
              </a:rPr>
              <a:t>og</a:t>
            </a:r>
            <a:r>
              <a:rPr lang="en-US">
                <a:solidFill>
                  <a:srgbClr val="002060"/>
                </a:solidFill>
                <a:cs typeface="Calibri"/>
              </a:rPr>
              <a:t> </a:t>
            </a:r>
            <a:r>
              <a:rPr lang="en-US" err="1">
                <a:solidFill>
                  <a:srgbClr val="002060"/>
                </a:solidFill>
                <a:cs typeface="Calibri"/>
              </a:rPr>
              <a:t>styring</a:t>
            </a:r>
            <a:endParaRPr lang="en-US" err="1"/>
          </a:p>
        </p:txBody>
      </p:sp>
      <p:sp>
        <p:nvSpPr>
          <p:cNvPr id="11" name="Arrow: Left-Right 10">
            <a:extLst>
              <a:ext uri="{FF2B5EF4-FFF2-40B4-BE49-F238E27FC236}">
                <a16:creationId xmlns:a16="http://schemas.microsoft.com/office/drawing/2014/main" id="{777F2F51-E483-333E-C664-A189FC8C7FA7}"/>
              </a:ext>
            </a:extLst>
          </p:cNvPr>
          <p:cNvSpPr/>
          <p:nvPr/>
        </p:nvSpPr>
        <p:spPr>
          <a:xfrm>
            <a:off x="1038437" y="4419748"/>
            <a:ext cx="8132196" cy="1544445"/>
          </a:xfrm>
          <a:prstGeom prst="left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cs typeface="Calibri"/>
              </a:rPr>
              <a:t>Fagfolk</a:t>
            </a:r>
            <a:r>
              <a:rPr lang="en-US" sz="2800" b="1" dirty="0">
                <a:solidFill>
                  <a:srgbClr val="002060"/>
                </a:solidFill>
                <a:cs typeface="Calibri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cs typeface="Calibri"/>
              </a:rPr>
              <a:t>kalibrering</a:t>
            </a:r>
            <a:r>
              <a:rPr lang="en-US" sz="2800" b="1" dirty="0">
                <a:solidFill>
                  <a:srgbClr val="002060"/>
                </a:solidFill>
                <a:cs typeface="Calibri"/>
              </a:rPr>
              <a:t>, </a:t>
            </a:r>
            <a:r>
              <a:rPr lang="en-US" sz="2800" b="1" dirty="0" err="1">
                <a:solidFill>
                  <a:srgbClr val="002060"/>
                </a:solidFill>
                <a:cs typeface="Calibri"/>
              </a:rPr>
              <a:t>utvikling</a:t>
            </a:r>
            <a:r>
              <a:rPr lang="en-US" sz="2800" b="1" dirty="0">
                <a:solidFill>
                  <a:srgbClr val="002060"/>
                </a:solidFill>
                <a:cs typeface="Calibri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Calibri"/>
              </a:rPr>
              <a:t>og</a:t>
            </a:r>
            <a:r>
              <a:rPr lang="en-US" sz="2800" b="1" dirty="0">
                <a:solidFill>
                  <a:srgbClr val="002060"/>
                </a:solidFill>
                <a:cs typeface="Calibri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Calibri"/>
              </a:rPr>
              <a:t>utprøving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927789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>
            <a:extLst>
              <a:ext uri="{FF2B5EF4-FFF2-40B4-BE49-F238E27FC236}">
                <a16:creationId xmlns:a16="http://schemas.microsoft.com/office/drawing/2014/main" id="{BFAA0474-F2DE-4272-7892-84F0B6FD6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Kva må til?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C769D8C5-F0E9-CC0B-77FE-BB76A14F7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Etablere </a:t>
            </a:r>
            <a:r>
              <a:rPr lang="nb-NO" dirty="0" err="1"/>
              <a:t>fagleg</a:t>
            </a:r>
            <a:r>
              <a:rPr lang="nb-NO" dirty="0"/>
              <a:t> fora</a:t>
            </a:r>
          </a:p>
          <a:p>
            <a:pPr lvl="1"/>
            <a:r>
              <a:rPr lang="nb-NO" dirty="0"/>
              <a:t>Rom for å drøfte </a:t>
            </a:r>
            <a:r>
              <a:rPr lang="nb-NO" dirty="0" err="1"/>
              <a:t>problemstillingar</a:t>
            </a:r>
            <a:r>
              <a:rPr lang="nb-NO" dirty="0"/>
              <a:t> </a:t>
            </a:r>
            <a:r>
              <a:rPr lang="nb-NO" dirty="0" err="1"/>
              <a:t>meir</a:t>
            </a:r>
            <a:r>
              <a:rPr lang="nb-NO" dirty="0"/>
              <a:t> fristilt </a:t>
            </a:r>
            <a:r>
              <a:rPr lang="nb-NO" dirty="0" err="1"/>
              <a:t>frå</a:t>
            </a:r>
            <a:r>
              <a:rPr lang="nb-NO" dirty="0"/>
              <a:t> eigen rolle og organisasjon </a:t>
            </a:r>
            <a:r>
              <a:rPr lang="nb-NO"/>
              <a:t>(som ellers tas </a:t>
            </a:r>
            <a:r>
              <a:rPr lang="nb-NO" dirty="0"/>
              <a:t>godt hand om i strukturen)</a:t>
            </a:r>
          </a:p>
          <a:p>
            <a:pPr lvl="1"/>
            <a:r>
              <a:rPr lang="nb-NO" dirty="0" err="1"/>
              <a:t>Tryggheit</a:t>
            </a:r>
            <a:r>
              <a:rPr lang="nb-NO" dirty="0"/>
              <a:t> og tillit</a:t>
            </a:r>
          </a:p>
          <a:p>
            <a:pPr lvl="1"/>
            <a:r>
              <a:rPr lang="nb-NO" dirty="0"/>
              <a:t>Løysingsfokus</a:t>
            </a:r>
          </a:p>
          <a:p>
            <a:r>
              <a:rPr lang="nb-NO" dirty="0"/>
              <a:t>«Kjernegruppe» + hente inn etter behov og problemstilling</a:t>
            </a:r>
          </a:p>
          <a:p>
            <a:pPr lvl="1"/>
            <a:r>
              <a:rPr lang="nb-NO" dirty="0" err="1"/>
              <a:t>Ikkje</a:t>
            </a:r>
            <a:r>
              <a:rPr lang="nb-NO" dirty="0"/>
              <a:t> erstatte aktivitet i områda, men styrke det som er felles, og styrke det strategiske nivået</a:t>
            </a:r>
          </a:p>
          <a:p>
            <a:pPr lvl="1"/>
            <a:r>
              <a:rPr lang="nb-NO" dirty="0"/>
              <a:t>Effektivisere etablering av prosjektgrupper</a:t>
            </a:r>
          </a:p>
        </p:txBody>
      </p:sp>
    </p:spTree>
    <p:extLst>
      <p:ext uri="{BB962C8B-B14F-4D97-AF65-F5344CB8AC3E}">
        <p14:creationId xmlns:p14="http://schemas.microsoft.com/office/powerpoint/2010/main" val="1052544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3443be9-b74f-46dd-abdf-16706e8a254f" xsi:nil="true"/>
    <lcf76f155ced4ddcb4097134ff3c332f xmlns="16c4fccd-ad23-45e4-b5f7-542f4ebe0ef2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31A7AEE8B5D24C91D75EC8AB567F83" ma:contentTypeVersion="13" ma:contentTypeDescription="Opprett et nytt dokument." ma:contentTypeScope="" ma:versionID="5d117abf5cdfd22c30ef32b2997779aa">
  <xsd:schema xmlns:xsd="http://www.w3.org/2001/XMLSchema" xmlns:xs="http://www.w3.org/2001/XMLSchema" xmlns:p="http://schemas.microsoft.com/office/2006/metadata/properties" xmlns:ns2="16c4fccd-ad23-45e4-b5f7-542f4ebe0ef2" xmlns:ns3="c3443be9-b74f-46dd-abdf-16706e8a254f" targetNamespace="http://schemas.microsoft.com/office/2006/metadata/properties" ma:root="true" ma:fieldsID="101b59018e031c11e3ade5176375335f" ns2:_="" ns3:_="">
    <xsd:import namespace="16c4fccd-ad23-45e4-b5f7-542f4ebe0ef2"/>
    <xsd:import namespace="c3443be9-b74f-46dd-abdf-16706e8a25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4fccd-ad23-45e4-b5f7-542f4ebe0e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Bildemerkelapper" ma:readOnly="false" ma:fieldId="{5cf76f15-5ced-4ddc-b409-7134ff3c332f}" ma:taxonomyMulti="true" ma:sspId="36a61b50-ac2f-48d5-8ac7-e75171fb65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43be9-b74f-46dd-abdf-16706e8a254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bf190877-1a39-4b5f-a9e4-175032217d81}" ma:internalName="TaxCatchAll" ma:showField="CatchAllData" ma:web="c3443be9-b74f-46dd-abdf-16706e8a254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3BDAB9-943A-47DB-A4D4-2709453DB790}">
  <ds:schemaRefs>
    <ds:schemaRef ds:uri="http://schemas.microsoft.com/office/2006/metadata/properties"/>
    <ds:schemaRef ds:uri="http://www.w3.org/2000/xmlns/"/>
    <ds:schemaRef ds:uri="http://schemas.microsoft.com/office/infopath/2007/PartnerControls"/>
    <ds:schemaRef ds:uri="c3443be9-b74f-46dd-abdf-16706e8a254f"/>
    <ds:schemaRef ds:uri="16c4fccd-ad23-45e4-b5f7-542f4ebe0ef2"/>
  </ds:schemaRefs>
</ds:datastoreItem>
</file>

<file path=customXml/itemProps2.xml><?xml version="1.0" encoding="utf-8"?>
<ds:datastoreItem xmlns:ds="http://schemas.openxmlformats.org/officeDocument/2006/customXml" ds:itemID="{B988FFFF-70CC-4F4D-B5FF-F8739360AE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c4fccd-ad23-45e4-b5f7-542f4ebe0ef2"/>
    <ds:schemaRef ds:uri="c3443be9-b74f-46dd-abdf-16706e8a25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E4213BD-9CB1-4996-B449-EE5D3937CF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834</TotalTime>
  <Words>394</Words>
  <Application>Microsoft Office PowerPoint</Application>
  <PresentationFormat>Widescreen</PresentationFormat>
  <Paragraphs>56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Faglige samarbeidsutvalg i Helsefellesskapet</vt:lpstr>
      <vt:lpstr>Behov</vt:lpstr>
      <vt:lpstr>Korleis komme dit?</vt:lpstr>
      <vt:lpstr>Barn og unge?</vt:lpstr>
      <vt:lpstr>Struktur for styring og strategi</vt:lpstr>
      <vt:lpstr>Kva må til?</vt:lpstr>
    </vt:vector>
  </TitlesOfParts>
  <Company>Helse Vest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Øverland, Simon Nygaard</dc:creator>
  <cp:lastModifiedBy>Kvalheim, Anne</cp:lastModifiedBy>
  <cp:revision>70</cp:revision>
  <cp:lastPrinted>2022-05-02T12:48:00Z</cp:lastPrinted>
  <dcterms:created xsi:type="dcterms:W3CDTF">2022-04-07T09:45:05Z</dcterms:created>
  <dcterms:modified xsi:type="dcterms:W3CDTF">2023-04-27T18:26:21Z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0x0101007C31A7AEE8B5D24C91D75EC8AB567F83</vt:lpwstr>
  </property>
  <property fmtid="{D5CDD505-2E9C-101B-9397-08002B2CF9AE}" pid="3" name="MSIP_Label_0c3ffc1c-ef00-4620-9c2f-7d9c1597774b_Enabled">
    <vt:lpwstr>true</vt:lpwstr>
  </property>
  <property fmtid="{D5CDD505-2E9C-101B-9397-08002B2CF9AE}" pid="4" name="MSIP_Label_0c3ffc1c-ef00-4620-9c2f-7d9c1597774b_SetDate">
    <vt:lpwstr>2023-04-12T19:04:08Z</vt:lpwstr>
  </property>
  <property fmtid="{D5CDD505-2E9C-101B-9397-08002B2CF9AE}" pid="5" name="MSIP_Label_0c3ffc1c-ef00-4620-9c2f-7d9c1597774b_Method">
    <vt:lpwstr>Standard</vt:lpwstr>
  </property>
  <property fmtid="{D5CDD505-2E9C-101B-9397-08002B2CF9AE}" pid="6" name="MSIP_Label_0c3ffc1c-ef00-4620-9c2f-7d9c1597774b_Name">
    <vt:lpwstr>Intern</vt:lpwstr>
  </property>
  <property fmtid="{D5CDD505-2E9C-101B-9397-08002B2CF9AE}" pid="7" name="MSIP_Label_0c3ffc1c-ef00-4620-9c2f-7d9c1597774b_SiteId">
    <vt:lpwstr>bdcbe535-f3cf-49f5-8a6a-fb6d98dc7837</vt:lpwstr>
  </property>
  <property fmtid="{D5CDD505-2E9C-101B-9397-08002B2CF9AE}" pid="8" name="MSIP_Label_0c3ffc1c-ef00-4620-9c2f-7d9c1597774b_ActionId">
    <vt:lpwstr>79c57f94-5bb7-4358-951a-965cd3fc8ffd</vt:lpwstr>
  </property>
  <property fmtid="{D5CDD505-2E9C-101B-9397-08002B2CF9AE}" pid="9" name="MSIP_Label_0c3ffc1c-ef00-4620-9c2f-7d9c1597774b_ContentBits">
    <vt:lpwstr>2</vt:lpwstr>
  </property>
  <property fmtid="{D5CDD505-2E9C-101B-9397-08002B2CF9AE}" pid="10" name="MediaServiceImageTags">
    <vt:lpwstr/>
  </property>
</Properties>
</file>