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17"/>
  </p:notesMasterIdLst>
  <p:handoutMasterIdLst>
    <p:handoutMasterId r:id="rId18"/>
  </p:handoutMasterIdLst>
  <p:sldIdLst>
    <p:sldId id="273" r:id="rId5"/>
    <p:sldId id="284" r:id="rId6"/>
    <p:sldId id="294" r:id="rId7"/>
    <p:sldId id="295" r:id="rId8"/>
    <p:sldId id="293" r:id="rId9"/>
    <p:sldId id="287" r:id="rId10"/>
    <p:sldId id="260" r:id="rId11"/>
    <p:sldId id="259" r:id="rId12"/>
    <p:sldId id="290" r:id="rId13"/>
    <p:sldId id="291" r:id="rId14"/>
    <p:sldId id="29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83"/>
    <a:srgbClr val="0A3D97"/>
    <a:srgbClr val="000000"/>
    <a:srgbClr val="F3F4FA"/>
    <a:srgbClr val="E7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AF871-F8FF-418B-B43E-56C41613A9F1}" v="7" dt="2023-05-01T05:27:55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10" autoAdjust="0"/>
  </p:normalViewPr>
  <p:slideViewPr>
    <p:cSldViewPr snapToGrid="0" snapToObjects="1">
      <p:cViewPr varScale="1">
        <p:scale>
          <a:sx n="52" d="100"/>
          <a:sy n="52" d="100"/>
        </p:scale>
        <p:origin x="12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ve, Liv" userId="d0e8b15d-0964-4f78-b764-f93d2dbfa7cb" providerId="ADAL" clId="{11343457-CF1E-473A-90B4-F3CC1A1A4CD2}"/>
    <pc:docChg chg="undo custSel modSld">
      <pc:chgData name="Kleve, Liv" userId="d0e8b15d-0964-4f78-b764-f93d2dbfa7cb" providerId="ADAL" clId="{11343457-CF1E-473A-90B4-F3CC1A1A4CD2}" dt="2023-04-27T10:19:24.995" v="31" actId="207"/>
      <pc:docMkLst>
        <pc:docMk/>
      </pc:docMkLst>
      <pc:sldChg chg="modSp mod">
        <pc:chgData name="Kleve, Liv" userId="d0e8b15d-0964-4f78-b764-f93d2dbfa7cb" providerId="ADAL" clId="{11343457-CF1E-473A-90B4-F3CC1A1A4CD2}" dt="2023-04-27T10:19:20.079" v="30" actId="207"/>
        <pc:sldMkLst>
          <pc:docMk/>
          <pc:sldMk cId="1043442643" sldId="259"/>
        </pc:sldMkLst>
        <pc:spChg chg="mod">
          <ac:chgData name="Kleve, Liv" userId="d0e8b15d-0964-4f78-b764-f93d2dbfa7cb" providerId="ADAL" clId="{11343457-CF1E-473A-90B4-F3CC1A1A4CD2}" dt="2023-04-27T10:19:20.079" v="30" actId="207"/>
          <ac:spMkLst>
            <pc:docMk/>
            <pc:sldMk cId="1043442643" sldId="259"/>
            <ac:spMk id="2" creationId="{00000000-0000-0000-0000-000000000000}"/>
          </ac:spMkLst>
        </pc:spChg>
      </pc:sldChg>
      <pc:sldChg chg="modSp mod">
        <pc:chgData name="Kleve, Liv" userId="d0e8b15d-0964-4f78-b764-f93d2dbfa7cb" providerId="ADAL" clId="{11343457-CF1E-473A-90B4-F3CC1A1A4CD2}" dt="2023-04-27T10:17:48.592" v="28" actId="20577"/>
        <pc:sldMkLst>
          <pc:docMk/>
          <pc:sldMk cId="2633466220" sldId="287"/>
        </pc:sldMkLst>
        <pc:spChg chg="mod">
          <ac:chgData name="Kleve, Liv" userId="d0e8b15d-0964-4f78-b764-f93d2dbfa7cb" providerId="ADAL" clId="{11343457-CF1E-473A-90B4-F3CC1A1A4CD2}" dt="2023-04-27T10:17:48.592" v="28" actId="20577"/>
          <ac:spMkLst>
            <pc:docMk/>
            <pc:sldMk cId="2633466220" sldId="287"/>
            <ac:spMk id="3" creationId="{00000000-0000-0000-0000-000000000000}"/>
          </ac:spMkLst>
        </pc:spChg>
      </pc:sldChg>
      <pc:sldChg chg="modSp mod">
        <pc:chgData name="Kleve, Liv" userId="d0e8b15d-0964-4f78-b764-f93d2dbfa7cb" providerId="ADAL" clId="{11343457-CF1E-473A-90B4-F3CC1A1A4CD2}" dt="2023-04-27T10:19:24.995" v="31" actId="207"/>
        <pc:sldMkLst>
          <pc:docMk/>
          <pc:sldMk cId="1222511327" sldId="290"/>
        </pc:sldMkLst>
        <pc:spChg chg="mod">
          <ac:chgData name="Kleve, Liv" userId="d0e8b15d-0964-4f78-b764-f93d2dbfa7cb" providerId="ADAL" clId="{11343457-CF1E-473A-90B4-F3CC1A1A4CD2}" dt="2023-04-27T10:19:24.995" v="31" actId="207"/>
          <ac:spMkLst>
            <pc:docMk/>
            <pc:sldMk cId="1222511327" sldId="290"/>
            <ac:spMk id="2" creationId="{00000000-0000-0000-0000-000000000000}"/>
          </ac:spMkLst>
        </pc:spChg>
      </pc:sldChg>
    </pc:docChg>
  </pc:docChgLst>
  <pc:docChgLst>
    <pc:chgData name="Kleve, Liv" userId="d0e8b15d-0964-4f78-b764-f93d2dbfa7cb" providerId="ADAL" clId="{FEDAF871-F8FF-418B-B43E-56C41613A9F1}"/>
    <pc:docChg chg="custSel addSld delSld modSld">
      <pc:chgData name="Kleve, Liv" userId="d0e8b15d-0964-4f78-b764-f93d2dbfa7cb" providerId="ADAL" clId="{FEDAF871-F8FF-418B-B43E-56C41613A9F1}" dt="2023-05-01T05:28:18.039" v="46" actId="14100"/>
      <pc:docMkLst>
        <pc:docMk/>
      </pc:docMkLst>
      <pc:sldChg chg="modSp mod">
        <pc:chgData name="Kleve, Liv" userId="d0e8b15d-0964-4f78-b764-f93d2dbfa7cb" providerId="ADAL" clId="{FEDAF871-F8FF-418B-B43E-56C41613A9F1}" dt="2023-05-01T05:26:16.063" v="41" actId="20577"/>
        <pc:sldMkLst>
          <pc:docMk/>
          <pc:sldMk cId="2633466220" sldId="287"/>
        </pc:sldMkLst>
        <pc:spChg chg="mod">
          <ac:chgData name="Kleve, Liv" userId="d0e8b15d-0964-4f78-b764-f93d2dbfa7cb" providerId="ADAL" clId="{FEDAF871-F8FF-418B-B43E-56C41613A9F1}" dt="2023-05-01T05:26:16.063" v="41" actId="20577"/>
          <ac:spMkLst>
            <pc:docMk/>
            <pc:sldMk cId="2633466220" sldId="287"/>
            <ac:spMk id="3" creationId="{00000000-0000-0000-0000-000000000000}"/>
          </ac:spMkLst>
        </pc:spChg>
        <pc:picChg chg="mod">
          <ac:chgData name="Kleve, Liv" userId="d0e8b15d-0964-4f78-b764-f93d2dbfa7cb" providerId="ADAL" clId="{FEDAF871-F8FF-418B-B43E-56C41613A9F1}" dt="2023-05-01T05:26:03.191" v="14" actId="14100"/>
          <ac:picMkLst>
            <pc:docMk/>
            <pc:sldMk cId="2633466220" sldId="287"/>
            <ac:picMk id="5" creationId="{3A61BDD9-1040-4B12-B66A-CDE5CA458FAB}"/>
          </ac:picMkLst>
        </pc:picChg>
      </pc:sldChg>
      <pc:sldChg chg="add">
        <pc:chgData name="Kleve, Liv" userId="d0e8b15d-0964-4f78-b764-f93d2dbfa7cb" providerId="ADAL" clId="{FEDAF871-F8FF-418B-B43E-56C41613A9F1}" dt="2023-05-01T05:27:22.466" v="42"/>
        <pc:sldMkLst>
          <pc:docMk/>
          <pc:sldMk cId="22714394" sldId="294"/>
        </pc:sldMkLst>
      </pc:sldChg>
      <pc:sldChg chg="del">
        <pc:chgData name="Kleve, Liv" userId="d0e8b15d-0964-4f78-b764-f93d2dbfa7cb" providerId="ADAL" clId="{FEDAF871-F8FF-418B-B43E-56C41613A9F1}" dt="2023-05-01T05:23:12.958" v="0" actId="47"/>
        <pc:sldMkLst>
          <pc:docMk/>
          <pc:sldMk cId="858282015" sldId="294"/>
        </pc:sldMkLst>
      </pc:sldChg>
      <pc:sldChg chg="modSp add mod">
        <pc:chgData name="Kleve, Liv" userId="d0e8b15d-0964-4f78-b764-f93d2dbfa7cb" providerId="ADAL" clId="{FEDAF871-F8FF-418B-B43E-56C41613A9F1}" dt="2023-05-01T05:28:18.039" v="46" actId="14100"/>
        <pc:sldMkLst>
          <pc:docMk/>
          <pc:sldMk cId="2507064736" sldId="295"/>
        </pc:sldMkLst>
        <pc:spChg chg="mod">
          <ac:chgData name="Kleve, Liv" userId="d0e8b15d-0964-4f78-b764-f93d2dbfa7cb" providerId="ADAL" clId="{FEDAF871-F8FF-418B-B43E-56C41613A9F1}" dt="2023-05-01T05:28:03.230" v="44" actId="14100"/>
          <ac:spMkLst>
            <pc:docMk/>
            <pc:sldMk cId="2507064736" sldId="295"/>
            <ac:spMk id="2" creationId="{00000000-0000-0000-0000-000000000000}"/>
          </ac:spMkLst>
        </pc:spChg>
        <pc:picChg chg="mod">
          <ac:chgData name="Kleve, Liv" userId="d0e8b15d-0964-4f78-b764-f93d2dbfa7cb" providerId="ADAL" clId="{FEDAF871-F8FF-418B-B43E-56C41613A9F1}" dt="2023-05-01T05:28:18.039" v="46" actId="14100"/>
          <ac:picMkLst>
            <pc:docMk/>
            <pc:sldMk cId="2507064736" sldId="295"/>
            <ac:picMk id="3" creationId="{B0B319E4-22CB-70E7-8E54-9992A1444E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01.05.2023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01.05.2023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D2CE3-E113-4BEB-83DF-329672EE6CE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41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36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57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24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911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93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3" y="1665105"/>
            <a:ext cx="7050129" cy="10064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54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00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50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68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61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58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679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8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26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7979-9866-482A-80A1-8E7F32E80C1B}" type="datetimeFigureOut">
              <a:rPr lang="nn-NO" smtClean="0"/>
              <a:t>01.05.2023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28" y="6266120"/>
            <a:ext cx="1910772" cy="346671"/>
          </a:xfrm>
          <a:prstGeom prst="rect">
            <a:avLst/>
          </a:prstGeom>
        </p:spPr>
      </p:pic>
      <p:sp>
        <p:nvSpPr>
          <p:cNvPr id="9" name="MSIPCMContentMarking" descr="{&quot;HashCode&quot;:-152816890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7A08438-3129-4441-A58E-704081779484}"/>
              </a:ext>
            </a:extLst>
          </p:cNvPr>
          <p:cNvSpPr txBox="1"/>
          <p:nvPr userDrawn="1"/>
        </p:nvSpPr>
        <p:spPr>
          <a:xfrm>
            <a:off x="0" y="6595656"/>
            <a:ext cx="117687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n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</a:t>
            </a:r>
          </a:p>
        </p:txBody>
      </p:sp>
    </p:spTree>
    <p:extLst>
      <p:ext uri="{BB962C8B-B14F-4D97-AF65-F5344CB8AC3E}">
        <p14:creationId xmlns:p14="http://schemas.microsoft.com/office/powerpoint/2010/main" val="623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5473" y="1471205"/>
            <a:ext cx="8332827" cy="1200329"/>
          </a:xfrm>
        </p:spPr>
        <p:txBody>
          <a:bodyPr/>
          <a:lstStyle/>
          <a:p>
            <a:r>
              <a:rPr lang="nb-NO" sz="4000" dirty="0"/>
              <a:t>Fremtidens Psykisk helsevern for barn og unge</a:t>
            </a:r>
            <a:endParaRPr lang="nn-NO" sz="4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978EE33-D267-4B77-8E8B-6F9F9977DA05}"/>
              </a:ext>
            </a:extLst>
          </p:cNvPr>
          <p:cNvSpPr txBox="1"/>
          <p:nvPr/>
        </p:nvSpPr>
        <p:spPr>
          <a:xfrm>
            <a:off x="925473" y="3143250"/>
            <a:ext cx="8218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Liv Kleve </a:t>
            </a:r>
          </a:p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Klinikkdirektør </a:t>
            </a:r>
          </a:p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Klinikk psykisk helsevern for barn og unge</a:t>
            </a:r>
          </a:p>
        </p:txBody>
      </p:sp>
    </p:spTree>
    <p:extLst>
      <p:ext uri="{BB962C8B-B14F-4D97-AF65-F5344CB8AC3E}">
        <p14:creationId xmlns:p14="http://schemas.microsoft.com/office/powerpoint/2010/main" val="281753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584"/>
          </a:xfrm>
        </p:spPr>
        <p:txBody>
          <a:bodyPr/>
          <a:lstStyle/>
          <a:p>
            <a:r>
              <a:rPr lang="nb-NO" sz="3600" dirty="0">
                <a:solidFill>
                  <a:srgbClr val="0A3D97"/>
                </a:solidFill>
              </a:rPr>
              <a:t>Noen visjoner for neste 15-årsperiode</a:t>
            </a:r>
            <a:r>
              <a:rPr lang="nb-NO" dirty="0">
                <a:solidFill>
                  <a:srgbClr val="0A3D97"/>
                </a:solidFill>
              </a:rPr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28700"/>
            <a:ext cx="10881946" cy="575016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Digitale tilbud på tvers av behandlingsnivå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Tverretatlig integrasjon av tilbud til barn og unge med kommuner inkl.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Felles inntak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Tydelige forløp på tvers av kommunale og spesialisthelsetjeneste</a:t>
            </a:r>
            <a:endParaRPr lang="nb-NO" sz="3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Etablert fellestjenester mellom PBU og BUK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Psykosomatikk og helsepsykologi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sz="3400" b="1" dirty="0">
              <a:solidFill>
                <a:srgbClr val="0A3D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Faglig integrasjon mellom PBU og AFR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Overganger mellom PBU og voksenfeltet er forutsigbare og ivaretagende for pasientene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God intern organisering i PBU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Generelle, spesialiserte samt skreddersydde forløp for mer sammensatte tilstandsbilder</a:t>
            </a:r>
            <a:r>
              <a:rPr lang="nb-NO" sz="3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dirty="0">
                <a:solidFill>
                  <a:srgbClr val="0A3D97"/>
                </a:solidFill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dirty="0"/>
          </a:p>
        </p:txBody>
      </p:sp>
      <p:pic>
        <p:nvPicPr>
          <p:cNvPr id="4" name="Picture 10" descr="Woman Wearing Virtual Reality Headset to Watching Cosmic Simulation.">
            <a:extLst>
              <a:ext uri="{FF2B5EF4-FFF2-40B4-BE49-F238E27FC236}">
                <a16:creationId xmlns:a16="http://schemas.microsoft.com/office/drawing/2014/main" id="{0075087B-5E7B-4B2A-839B-5CD8C999C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0" y="453005"/>
            <a:ext cx="2486025" cy="30008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Forts. visjoner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Tydelig oppgavedeling og samarbeid om barn og unge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000" dirty="0">
                <a:solidFill>
                  <a:srgbClr val="0A3D97"/>
                </a:solidFill>
              </a:rPr>
              <a:t>Innen utviklingsforstyrrelser med </a:t>
            </a:r>
            <a:r>
              <a:rPr lang="nb-NO" sz="2000" dirty="0" err="1">
                <a:solidFill>
                  <a:srgbClr val="0A3D97"/>
                </a:solidFill>
              </a:rPr>
              <a:t>habiliteringstjenesten</a:t>
            </a:r>
            <a:r>
              <a:rPr lang="nb-NO" sz="2000" dirty="0">
                <a:solidFill>
                  <a:srgbClr val="0A3D97"/>
                </a:solidFill>
              </a:rPr>
              <a:t> og kommuner.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Gode helsetjenester/samarbeidsmodeller for barn i barnevernet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000" dirty="0">
                <a:solidFill>
                  <a:srgbClr val="0A3D97"/>
                </a:solidFill>
              </a:rPr>
              <a:t>Sammen med kommunalt barnevern og </a:t>
            </a:r>
            <a:r>
              <a:rPr lang="nb-NO" sz="2000" dirty="0" err="1">
                <a:solidFill>
                  <a:srgbClr val="0A3D97"/>
                </a:solidFill>
              </a:rPr>
              <a:t>Bufetat</a:t>
            </a:r>
            <a:r>
              <a:rPr lang="nb-NO" sz="2000" dirty="0">
                <a:solidFill>
                  <a:srgbClr val="0A3D97"/>
                </a:solidFill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nb-NO" sz="2000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 Være en attraktiv arbeidsplass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Kunnskapsutvikling og </a:t>
            </a:r>
            <a:r>
              <a:rPr lang="nb-NO" sz="2400" b="1" dirty="0" err="1">
                <a:solidFill>
                  <a:srgbClr val="0A3D97"/>
                </a:solidFill>
              </a:rPr>
              <a:t>klinikknær</a:t>
            </a:r>
            <a:r>
              <a:rPr lang="nb-NO" sz="2400" b="1" dirty="0">
                <a:solidFill>
                  <a:srgbClr val="0A3D97"/>
                </a:solidFill>
              </a:rPr>
              <a:t> forsking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nb-NO" dirty="0"/>
          </a:p>
        </p:txBody>
      </p:sp>
      <p:pic>
        <p:nvPicPr>
          <p:cNvPr id="4" name="Picture 8" descr="Project life cycle abstract concept vector illustration.">
            <a:extLst>
              <a:ext uri="{FF2B5EF4-FFF2-40B4-BE49-F238E27FC236}">
                <a16:creationId xmlns:a16="http://schemas.microsoft.com/office/drawing/2014/main" id="{BE20F82B-C7A6-4A12-A835-493CEA37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04" y="1"/>
            <a:ext cx="2838449" cy="24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A3D97"/>
                </a:solidFill>
              </a:rPr>
              <a:t>Hva nå?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>
                <a:solidFill>
                  <a:srgbClr val="0A3D97"/>
                </a:solidFill>
              </a:rPr>
              <a:t>Her og nå: diskusjon og kommentarer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Vi vil invitere til videre diskusjon gjennom Helsefellesskapene 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Høringsprosess internt i Helse Bergen, inkludert styrebehandling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Egen 5-års delplan for PBU der tiltak skal prioriteres for neste periode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Finance concept">
            <a:extLst>
              <a:ext uri="{FF2B5EF4-FFF2-40B4-BE49-F238E27FC236}">
                <a16:creationId xmlns:a16="http://schemas.microsoft.com/office/drawing/2014/main" id="{4C92F8AB-A813-41F3-BD49-B0265EDC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14" y="755430"/>
            <a:ext cx="3334986" cy="25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6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77" y="1600218"/>
            <a:ext cx="5758962" cy="46472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66906" y="5000145"/>
            <a:ext cx="69356" cy="887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6" name="Ellipse 5"/>
          <p:cNvSpPr/>
          <p:nvPr/>
        </p:nvSpPr>
        <p:spPr>
          <a:xfrm flipV="1">
            <a:off x="2801431" y="4389803"/>
            <a:ext cx="59462" cy="702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7" name="Ellipse 6"/>
          <p:cNvSpPr/>
          <p:nvPr/>
        </p:nvSpPr>
        <p:spPr>
          <a:xfrm>
            <a:off x="2564471" y="4908052"/>
            <a:ext cx="58451" cy="9209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8" name="Ellipse 7"/>
          <p:cNvSpPr/>
          <p:nvPr/>
        </p:nvSpPr>
        <p:spPr>
          <a:xfrm flipH="1">
            <a:off x="2683159" y="4582444"/>
            <a:ext cx="280926" cy="2281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9" name="Ellipse 8"/>
          <p:cNvSpPr/>
          <p:nvPr/>
        </p:nvSpPr>
        <p:spPr>
          <a:xfrm>
            <a:off x="1904312" y="4312035"/>
            <a:ext cx="81092" cy="9209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10" name="Ellipse 9"/>
          <p:cNvSpPr/>
          <p:nvPr/>
        </p:nvSpPr>
        <p:spPr>
          <a:xfrm flipH="1">
            <a:off x="2666610" y="4267654"/>
            <a:ext cx="67914" cy="887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11" name="Ellipse 10"/>
          <p:cNvSpPr/>
          <p:nvPr/>
        </p:nvSpPr>
        <p:spPr>
          <a:xfrm flipH="1">
            <a:off x="2683159" y="3442695"/>
            <a:ext cx="60983" cy="775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12" name="Ellipse 11"/>
          <p:cNvSpPr/>
          <p:nvPr/>
        </p:nvSpPr>
        <p:spPr>
          <a:xfrm flipV="1">
            <a:off x="4474759" y="3727006"/>
            <a:ext cx="59335" cy="829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20" name="Avrundet rektangel 19"/>
          <p:cNvSpPr/>
          <p:nvPr/>
        </p:nvSpPr>
        <p:spPr>
          <a:xfrm>
            <a:off x="7187151" y="1376516"/>
            <a:ext cx="3608668" cy="5024283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Poliklinikker (7)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(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ca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95 % av aktivitet skjer poliklinisk)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Nordhordland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Åsane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Sentrum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Øyane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Fana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Ytrebygda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Voss</a:t>
            </a:r>
          </a:p>
          <a:p>
            <a:pPr>
              <a:defRPr/>
            </a:pPr>
            <a:endParaRPr lang="nb-NO" sz="1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OCD B4D (Møllendalsbakken)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endParaRPr lang="nb-NO" sz="1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(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Obs. BUP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Betanien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er IKKE en del av Helse Bergen)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endParaRPr lang="nb-NO" sz="1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b-NO" sz="1400" b="1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Glasblokkene</a:t>
            </a: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Spesialpoliklinikken (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nevro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, autisme og psykosomatikk)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Ambulante tjenester 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Døgnposter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Akutt 24/7 (8 senger)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Ungdom 5 døgn (10 senger)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Barn 5 døgn (6 senger)</a:t>
            </a:r>
          </a:p>
        </p:txBody>
      </p:sp>
      <p:sp>
        <p:nvSpPr>
          <p:cNvPr id="21" name="TekstSylinder 20"/>
          <p:cNvSpPr txBox="1">
            <a:spLocks noChangeArrowheads="1"/>
          </p:cNvSpPr>
          <p:nvPr/>
        </p:nvSpPr>
        <p:spPr bwMode="auto">
          <a:xfrm>
            <a:off x="483577" y="691186"/>
            <a:ext cx="10184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nb-NO" altLang="nb-NO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Klinikk psykisk helsevern for barn og unge, Helse Bergen </a:t>
            </a:r>
          </a:p>
          <a:p>
            <a:pPr algn="ctr"/>
            <a:r>
              <a:rPr lang="nb-NO" altLang="nb-NO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18 kommuner, barnebefolkning 96 690, </a:t>
            </a:r>
            <a:r>
              <a:rPr lang="nb-NO" altLang="nb-NO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ca</a:t>
            </a:r>
            <a:r>
              <a:rPr lang="nb-NO" altLang="nb-NO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360 fagårsverk</a:t>
            </a:r>
            <a:endParaRPr lang="nb-NO" altLang="nb-NO" sz="15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29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09045" y="189707"/>
            <a:ext cx="7675198" cy="1008062"/>
          </a:xfrm>
        </p:spPr>
        <p:txBody>
          <a:bodyPr>
            <a:normAutofit/>
          </a:bodyPr>
          <a:lstStyle/>
          <a:p>
            <a:pPr algn="ctr"/>
            <a:r>
              <a:rPr lang="nb-NO" sz="4000" dirty="0">
                <a:solidFill>
                  <a:srgbClr val="0A3D97"/>
                </a:solidFill>
              </a:rPr>
              <a:t>Visjon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99990" y="1478072"/>
            <a:ext cx="7893311" cy="4838592"/>
          </a:xfrm>
        </p:spPr>
        <p:txBody>
          <a:bodyPr/>
          <a:lstStyle/>
          <a:p>
            <a:pPr marL="342900" indent="-342900"/>
            <a:r>
              <a:rPr lang="nb-NO" b="1" dirty="0">
                <a:solidFill>
                  <a:srgbClr val="0A3D97"/>
                </a:solidFill>
              </a:rPr>
              <a:t>PBU skal være et av de fremste fagmiljøene i Norge med høy faglig kvalitet og likeverdighet i tilbud på tvers av fagpersoner og seksjoner</a:t>
            </a:r>
          </a:p>
          <a:p>
            <a:pPr marL="342900" indent="-342900"/>
            <a:endParaRPr lang="nb-NO" b="1" dirty="0">
              <a:solidFill>
                <a:srgbClr val="0A3D97"/>
              </a:solidFill>
            </a:endParaRPr>
          </a:p>
          <a:p>
            <a:pPr marL="342900" indent="-342900"/>
            <a:r>
              <a:rPr lang="nb-NO" b="1" dirty="0">
                <a:solidFill>
                  <a:srgbClr val="0A3D97"/>
                </a:solidFill>
              </a:rPr>
              <a:t>Pasienten i sentrum</a:t>
            </a:r>
          </a:p>
          <a:p>
            <a:pPr marL="342900" indent="-342900"/>
            <a:endParaRPr lang="nb-NO" b="1" dirty="0">
              <a:solidFill>
                <a:srgbClr val="0A3D97"/>
              </a:solidFill>
            </a:endParaRPr>
          </a:p>
          <a:p>
            <a:pPr marL="342900" indent="-342900"/>
            <a:r>
              <a:rPr lang="nb-NO" b="1" dirty="0">
                <a:solidFill>
                  <a:srgbClr val="0A3D97"/>
                </a:solidFill>
              </a:rPr>
              <a:t>Kunnskapsbasert praksis</a:t>
            </a:r>
          </a:p>
          <a:p>
            <a:pPr marL="342900" indent="-342900"/>
            <a:endParaRPr lang="nn-NO" sz="2400" dirty="0">
              <a:solidFill>
                <a:srgbClr val="0A3D97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DD3A839-7F64-4F8F-B8A7-BF0435D9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3" name="Plassholder for innhold 3">
            <a:extLst>
              <a:ext uri="{FF2B5EF4-FFF2-40B4-BE49-F238E27FC236}">
                <a16:creationId xmlns:a16="http://schemas.microsoft.com/office/drawing/2014/main" id="{B0B319E4-22CB-70E7-8E54-9992A144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505" y="228600"/>
            <a:ext cx="11161295" cy="861970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A3D97"/>
                </a:solidFill>
              </a:rPr>
              <a:t>                                                      </a:t>
            </a:r>
            <a:r>
              <a:rPr lang="nb-NO" sz="4900" dirty="0">
                <a:solidFill>
                  <a:srgbClr val="0A3D97"/>
                </a:solidFill>
              </a:rPr>
              <a:t>Mandat </a:t>
            </a:r>
            <a:br>
              <a:rPr lang="nb-NO" sz="3200" dirty="0">
                <a:solidFill>
                  <a:srgbClr val="0A3D97"/>
                </a:solidFill>
              </a:rPr>
            </a:br>
            <a:endParaRPr lang="nb-NO" sz="3200" dirty="0">
              <a:solidFill>
                <a:srgbClr val="0A3D97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4792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i="1" dirty="0">
                <a:solidFill>
                  <a:srgbClr val="0A3D97"/>
                </a:solidFill>
              </a:rPr>
              <a:t>1. God tilgang til behandling i psykisk helsevern for de som trenger det</a:t>
            </a:r>
          </a:p>
          <a:p>
            <a:pPr marL="514350" indent="-514350">
              <a:buAutoNum type="arabicPeriod"/>
            </a:pPr>
            <a:endParaRPr lang="nb-NO" i="1" dirty="0">
              <a:solidFill>
                <a:srgbClr val="0A3D97"/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A3D97"/>
                </a:solidFill>
              </a:rPr>
              <a:t>2. Et helhetlige pasienttilbud uten det sterke skillet mellom psykisk helse, rus og somatikk</a:t>
            </a:r>
          </a:p>
          <a:p>
            <a:pPr marL="0" indent="0">
              <a:buNone/>
            </a:pPr>
            <a:endParaRPr lang="nb-NO" i="1" dirty="0">
              <a:solidFill>
                <a:srgbClr val="0A3D97"/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A3D97"/>
                </a:solidFill>
              </a:rPr>
              <a:t>3. Gjøre det mulig det et mer differensiert og pasienttilpasset behandlingstilbud</a:t>
            </a:r>
          </a:p>
          <a:p>
            <a:pPr marL="0" indent="0">
              <a:buNone/>
            </a:pPr>
            <a:endParaRPr lang="nb-NO" i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i="1" dirty="0">
                <a:solidFill>
                  <a:srgbClr val="0A3D97"/>
                </a:solidFill>
              </a:rPr>
              <a:t>4. Målrettet hjelp for de som trenger mer langvarig rehabilitering og oppfølging</a:t>
            </a:r>
          </a:p>
          <a:p>
            <a:pPr marL="0" indent="0">
              <a:buNone/>
            </a:pPr>
            <a:endParaRPr lang="nb-NO" dirty="0">
              <a:solidFill>
                <a:srgbClr val="0A3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9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A3D97"/>
                </a:solidFill>
              </a:rPr>
              <a:t>Rapporten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04008"/>
            <a:ext cx="10515600" cy="509311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A3D97"/>
                </a:solidFill>
              </a:rPr>
              <a:t>Rundt 30 sider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Del 1.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Presenterer dagens organisering og tilbud i PBU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Faglig utvikling og satsinger i senere år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Viktige overordnede utfordringer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Forslag til konkrete grep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Visjoner</a:t>
            </a:r>
          </a:p>
          <a:p>
            <a:pPr marL="457200" lvl="1" indent="0">
              <a:buNone/>
            </a:pPr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Del 2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Gjennomgår utfordringsbildet og nasjonale føringer for fagfeltet</a:t>
            </a:r>
          </a:p>
          <a:p>
            <a:pPr marL="457200" lvl="1" indent="0">
              <a:buNone/>
            </a:pPr>
            <a:endParaRPr lang="nb-NO" dirty="0">
              <a:solidFill>
                <a:srgbClr val="0A3D97"/>
              </a:solidFill>
            </a:endParaRPr>
          </a:p>
        </p:txBody>
      </p:sp>
      <p:pic>
        <p:nvPicPr>
          <p:cNvPr id="5" name="Picture 2" descr="Diverse businesspeople brainstorm over paper statistics document ">
            <a:extLst>
              <a:ext uri="{FF2B5EF4-FFF2-40B4-BE49-F238E27FC236}">
                <a16:creationId xmlns:a16="http://schemas.microsoft.com/office/drawing/2014/main" id="{3A61BDD9-1040-4B12-B66A-CDE5CA45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81" y="160638"/>
            <a:ext cx="4579113" cy="27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Tema fra </a:t>
            </a:r>
            <a:r>
              <a:rPr lang="nb-NO" sz="3200" dirty="0" err="1">
                <a:solidFill>
                  <a:srgbClr val="0A3D97"/>
                </a:solidFill>
              </a:rPr>
              <a:t>innspillskonferansen</a:t>
            </a:r>
            <a:r>
              <a:rPr lang="nb-NO" sz="3200" dirty="0">
                <a:solidFill>
                  <a:srgbClr val="0A3D97"/>
                </a:solidFill>
              </a:rPr>
              <a:t> i mai 2022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72100"/>
          </a:xfrm>
        </p:spPr>
        <p:txBody>
          <a:bodyPr>
            <a:noAutofit/>
          </a:bodyPr>
          <a:lstStyle/>
          <a:p>
            <a:r>
              <a:rPr lang="nb-NO" sz="2000" dirty="0">
                <a:solidFill>
                  <a:srgbClr val="0A3D97"/>
                </a:solidFill>
              </a:rPr>
              <a:t>Gjennomgående tema: Videre utvikling av samhandling,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samhandlingsmodeller og forståelse av hverandres roller med særlig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fokus på </a:t>
            </a:r>
            <a:r>
              <a:rPr lang="nb-NO" sz="2000" i="1" dirty="0">
                <a:solidFill>
                  <a:srgbClr val="0A3D97"/>
                </a:solidFill>
              </a:rPr>
              <a:t>sammensatte saker</a:t>
            </a:r>
            <a:r>
              <a:rPr lang="nb-NO" sz="2000" dirty="0">
                <a:solidFill>
                  <a:srgbClr val="0A3D97"/>
                </a:solidFill>
              </a:rPr>
              <a:t>. </a:t>
            </a:r>
          </a:p>
          <a:p>
            <a:r>
              <a:rPr lang="nb-NO" sz="2000" dirty="0">
                <a:solidFill>
                  <a:srgbClr val="0A3D97"/>
                </a:solidFill>
              </a:rPr>
              <a:t>Barnevern: Gode avtaler med institusjoner og veiledning fra PBU,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og tett samarbeid i den videre utvikling av tilbud i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 err="1">
                <a:solidFill>
                  <a:srgbClr val="0A3D97"/>
                </a:solidFill>
              </a:rPr>
              <a:t>Bufetat</a:t>
            </a:r>
            <a:r>
              <a:rPr lang="nb-NO" sz="2000" dirty="0">
                <a:solidFill>
                  <a:srgbClr val="0A3D97"/>
                </a:solidFill>
              </a:rPr>
              <a:t> (helsekartlegging). </a:t>
            </a:r>
          </a:p>
          <a:p>
            <a:r>
              <a:rPr lang="nb-NO" sz="2000" dirty="0">
                <a:solidFill>
                  <a:srgbClr val="0A3D97"/>
                </a:solidFill>
              </a:rPr>
              <a:t>Ungdomsrådet: Mer sammenhengende tjenester,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bedre støtte i overganger. </a:t>
            </a:r>
          </a:p>
          <a:p>
            <a:r>
              <a:rPr lang="nb-NO" sz="2000" dirty="0">
                <a:solidFill>
                  <a:srgbClr val="0A3D97"/>
                </a:solidFill>
              </a:rPr>
              <a:t>Kommuner: Et mer tilgjengelig PBU gjennom utekontor, veiledning inn i skoler og via digitale og arenafleksible tjenester. </a:t>
            </a:r>
          </a:p>
          <a:p>
            <a:r>
              <a:rPr lang="nb-NO" sz="2000" dirty="0">
                <a:solidFill>
                  <a:srgbClr val="0A3D97"/>
                </a:solidFill>
              </a:rPr>
              <a:t>Faglige utfordringer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Tilbudet til pasienter med sammensatt problematikk 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Informasjon FØR henvisning – hvem gjør hva. 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Behov for bedre avklaring og tydeligere oppgavedeling, særlig i forbindelse med ADHD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Behov for mer kompetanse og bedre håndtering av rusvansker. </a:t>
            </a:r>
          </a:p>
          <a:p>
            <a:endParaRPr lang="nb-NO" sz="2400" dirty="0"/>
          </a:p>
        </p:txBody>
      </p:sp>
      <p:pic>
        <p:nvPicPr>
          <p:cNvPr id="5" name="Picture 8" descr="concept vector of school kids talking or office staff meeting">
            <a:extLst>
              <a:ext uri="{FF2B5EF4-FFF2-40B4-BE49-F238E27FC236}">
                <a16:creationId xmlns:a16="http://schemas.microsoft.com/office/drawing/2014/main" id="{C818C375-09D3-4BC8-B606-C7E1E24F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35" y="645952"/>
            <a:ext cx="3624043" cy="31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Viktigste tema og konklusjoner – </a:t>
            </a:r>
            <a:r>
              <a:rPr lang="nb-NO" sz="3200" dirty="0">
                <a:solidFill>
                  <a:srgbClr val="C00000"/>
                </a:solidFill>
              </a:rPr>
              <a:t>internt i PBU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592" y="1690688"/>
            <a:ext cx="10659208" cy="4486275"/>
          </a:xfrm>
        </p:spPr>
        <p:txBody>
          <a:bodyPr>
            <a:normAutofit fontScale="92500" lnSpcReduction="20000"/>
          </a:bodyPr>
          <a:lstStyle/>
          <a:p>
            <a:r>
              <a:rPr lang="nb-NO" sz="2400" b="1" dirty="0">
                <a:solidFill>
                  <a:srgbClr val="0A3D97"/>
                </a:solidFill>
              </a:rPr>
              <a:t>PBU har allerede etablert mye kompetanse og tjenester internt i klinikken 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Helse Vest kvalitetspris 2022.</a:t>
            </a:r>
          </a:p>
          <a:p>
            <a:pPr lvl="1"/>
            <a:endParaRPr lang="nb-NO" sz="2000" b="1" dirty="0">
              <a:solidFill>
                <a:srgbClr val="0A3D97"/>
              </a:solidFill>
            </a:endParaRPr>
          </a:p>
          <a:p>
            <a:r>
              <a:rPr lang="nb-NO" sz="2400" b="1" dirty="0">
                <a:solidFill>
                  <a:srgbClr val="0A3D97"/>
                </a:solidFill>
              </a:rPr>
              <a:t>Viktige satsinger internt i PBU:</a:t>
            </a:r>
          </a:p>
          <a:p>
            <a:pPr lvl="1"/>
            <a:r>
              <a:rPr lang="nb-NO" sz="2000" dirty="0" err="1">
                <a:solidFill>
                  <a:srgbClr val="0A3D97"/>
                </a:solidFill>
              </a:rPr>
              <a:t>Nevroutviklingsforstyrrelser</a:t>
            </a:r>
            <a:r>
              <a:rPr lang="nb-NO" sz="2000" dirty="0">
                <a:solidFill>
                  <a:srgbClr val="0A3D97"/>
                </a:solidFill>
              </a:rPr>
              <a:t> – oppgavedeling og sammenhengende tilbud i klinikken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Spiseforstyrrelser – tidlig og intensiv hjelp, ønske om etablering av dagtilbud</a:t>
            </a:r>
            <a:endParaRPr lang="nb-NO" sz="2400" dirty="0">
              <a:solidFill>
                <a:srgbClr val="0A3D97"/>
              </a:solidFill>
            </a:endParaRPr>
          </a:p>
          <a:p>
            <a:endParaRPr lang="nb-NO" sz="2400" b="1" dirty="0">
              <a:solidFill>
                <a:srgbClr val="0A3D97"/>
              </a:solidFill>
            </a:endParaRPr>
          </a:p>
          <a:p>
            <a:r>
              <a:rPr lang="nb-NO" sz="2400" b="1" dirty="0">
                <a:solidFill>
                  <a:srgbClr val="0A3D97"/>
                </a:solidFill>
              </a:rPr>
              <a:t>Pågående arbeid vil gi mer sammenhengende tjenester internt i Helse Bergen, men også med samarbeidspartnere.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Gir bedre forutsetninger for god samhandling  generelt 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Bedre kvalitet og samhandling internt i tjenestene er bra for de  samlede helsetilbudet (PBU – BUK – AFR – Voksen)</a:t>
            </a:r>
          </a:p>
          <a:p>
            <a:pPr lvl="1"/>
            <a:endParaRPr lang="nb-NO" sz="2000" dirty="0">
              <a:solidFill>
                <a:srgbClr val="0A3D97"/>
              </a:solidFill>
            </a:endParaRPr>
          </a:p>
          <a:p>
            <a:pPr lvl="1"/>
            <a:endParaRPr lang="nb-NO" sz="2000" b="1" dirty="0">
              <a:solidFill>
                <a:srgbClr val="0A3D97"/>
              </a:solidFill>
            </a:endParaRPr>
          </a:p>
          <a:p>
            <a:r>
              <a:rPr lang="nb-NO" sz="2400" b="1" dirty="0">
                <a:solidFill>
                  <a:srgbClr val="0A3D97"/>
                </a:solidFill>
              </a:rPr>
              <a:t>Samhandling er største og viktigste utfordring fremover</a:t>
            </a:r>
          </a:p>
        </p:txBody>
      </p:sp>
      <p:pic>
        <p:nvPicPr>
          <p:cNvPr id="4" name="Picture 6" descr="popular hand connecting teamwork icon concept isolated vector">
            <a:extLst>
              <a:ext uri="{FF2B5EF4-FFF2-40B4-BE49-F238E27FC236}">
                <a16:creationId xmlns:a16="http://schemas.microsoft.com/office/drawing/2014/main" id="{FB847A56-4737-4DF4-8D36-8BFCA78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21" y="780176"/>
            <a:ext cx="2123959" cy="2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23093"/>
            <a:ext cx="10515600" cy="1019907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Viktigste tema og konklusjoner –  </a:t>
            </a:r>
            <a:r>
              <a:rPr lang="nb-NO" sz="3200" dirty="0">
                <a:solidFill>
                  <a:srgbClr val="C00000"/>
                </a:solidFill>
              </a:rPr>
              <a:t>samhandling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3000"/>
            <a:ext cx="10934700" cy="5715000"/>
          </a:xfrm>
        </p:spPr>
        <p:txBody>
          <a:bodyPr>
            <a:normAutofit fontScale="62500" lnSpcReduction="20000"/>
          </a:bodyPr>
          <a:lstStyle/>
          <a:p>
            <a:r>
              <a:rPr lang="nb-NO" b="1" dirty="0">
                <a:solidFill>
                  <a:srgbClr val="0A3D97"/>
                </a:solidFill>
              </a:rPr>
              <a:t>Tilgjengelighet: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Tilgang på gode tjenester for de som trenger det: «Rett tjeneste på rett nivå til rett tid»</a:t>
            </a:r>
          </a:p>
          <a:p>
            <a:pPr lvl="1"/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Samhandling på pasientnivå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Etablerte modeller og samarbeid i senere år (Hasteteam, konsultasjonsteam sped og små, Helse Fonna prosjekt, regelmessige møtearena med kommuner). 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Nytt: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FACT-ung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Helsekartlegging i barnevernet </a:t>
            </a:r>
          </a:p>
          <a:p>
            <a:pPr lvl="1"/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Samhandling på systemnivå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Strukturer og avtaler (Helsefellesskapet, BUFETAT, kommuner)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Regelmessige møter – jfr.  samhandlingsprosjektet Helse Bergen og kommunene. </a:t>
            </a:r>
          </a:p>
          <a:p>
            <a:pPr lvl="1"/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Forsag til konkrete grep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Jobbe videre med pågående og  påtenkte samarbeidsprosjekt - teste ut flere konkrete modeller og oppgavedeling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Samfunnsutvikling – felles utfordringer – prioriteringer – nye måter å jobbe på: 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     Må gjøres sammen, helsefellesskapet er en viktig fellesarena.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Videreutvikle og styrke avtaler og samhandling med aktørene utenfor helsesystemet (skole, PPT)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Sykehustalen 2023 slår fast at alle som henvises til PBU skal få tilbud til vurderingssamtale. Dette må vi videreutvikle sammen </a:t>
            </a:r>
          </a:p>
          <a:p>
            <a:pPr lvl="2"/>
            <a:r>
              <a:rPr lang="nb-NO" dirty="0">
                <a:solidFill>
                  <a:srgbClr val="0A3D97"/>
                </a:solidFill>
              </a:rPr>
              <a:t>sikre gode tilbud på rett nivå</a:t>
            </a:r>
          </a:p>
          <a:p>
            <a:pPr lvl="2"/>
            <a:r>
              <a:rPr lang="nb-NO" dirty="0">
                <a:solidFill>
                  <a:srgbClr val="0A3D97"/>
                </a:solidFill>
              </a:rPr>
              <a:t>unngå sløsing av ressurser.</a:t>
            </a:r>
          </a:p>
        </p:txBody>
      </p:sp>
      <p:pic>
        <p:nvPicPr>
          <p:cNvPr id="4" name="Picture 14" descr="Design structure matrix abstract concept vector illustration.">
            <a:extLst>
              <a:ext uri="{FF2B5EF4-FFF2-40B4-BE49-F238E27FC236}">
                <a16:creationId xmlns:a16="http://schemas.microsoft.com/office/drawing/2014/main" id="{CD73C7C9-282A-4614-80CC-C360033D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606" y="154806"/>
            <a:ext cx="2793394" cy="19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1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47E33AC089F84EAD57F1090B43419D" ma:contentTypeVersion="11" ma:contentTypeDescription="Opprett et nytt dokument." ma:contentTypeScope="" ma:versionID="90f0b4f846ec89118eb8b2da612f965c">
  <xsd:schema xmlns:xsd="http://www.w3.org/2001/XMLSchema" xmlns:xs="http://www.w3.org/2001/XMLSchema" xmlns:p="http://schemas.microsoft.com/office/2006/metadata/properties" xmlns:ns3="37ee68c9-4ec6-468c-8ad0-c1818fae25fb" xmlns:ns4="430378bb-fcc0-4c55-8a78-e4422852d625" targetNamespace="http://schemas.microsoft.com/office/2006/metadata/properties" ma:root="true" ma:fieldsID="2f59e5f2910a7194c6329badf8c0c1b3" ns3:_="" ns4:_="">
    <xsd:import namespace="37ee68c9-4ec6-468c-8ad0-c1818fae25fb"/>
    <xsd:import namespace="430378bb-fcc0-4c55-8a78-e4422852d6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e68c9-4ec6-468c-8ad0-c1818fae2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378bb-fcc0-4c55-8a78-e4422852d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2426B-AF46-423C-B72D-332F66498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ee68c9-4ec6-468c-8ad0-c1818fae25fb"/>
    <ds:schemaRef ds:uri="430378bb-fcc0-4c55-8a78-e4422852d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59E3BB-4D14-4BB9-9BDF-DDEB87399202}">
  <ds:schemaRefs>
    <ds:schemaRef ds:uri="http://purl.org/dc/elements/1.1/"/>
    <ds:schemaRef ds:uri="http://schemas.microsoft.com/office/2006/metadata/properties"/>
    <ds:schemaRef ds:uri="430378bb-fcc0-4c55-8a78-e4422852d625"/>
    <ds:schemaRef ds:uri="http://purl.org/dc/terms/"/>
    <ds:schemaRef ds:uri="http://schemas.openxmlformats.org/package/2006/metadata/core-properties"/>
    <ds:schemaRef ds:uri="37ee68c9-4ec6-468c-8ad0-c1818fae25f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4783</TotalTime>
  <Words>807</Words>
  <Application>Microsoft Office PowerPoint</Application>
  <PresentationFormat>Widescreen</PresentationFormat>
  <Paragraphs>145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Office-tema</vt:lpstr>
      <vt:lpstr>Fremtidens Psykisk helsevern for barn og unge</vt:lpstr>
      <vt:lpstr>PowerPoint-presentasjon</vt:lpstr>
      <vt:lpstr>Visjon</vt:lpstr>
      <vt:lpstr>PowerPoint-presentasjon</vt:lpstr>
      <vt:lpstr>                                                      Mandat  </vt:lpstr>
      <vt:lpstr>Rapporten </vt:lpstr>
      <vt:lpstr>Tema fra innspillskonferansen i mai 2022</vt:lpstr>
      <vt:lpstr>Viktigste tema og konklusjoner – internt i PBU</vt:lpstr>
      <vt:lpstr>Viktigste tema og konklusjoner –  samhandling</vt:lpstr>
      <vt:lpstr>Noen visjoner for neste 15-årsperiode </vt:lpstr>
      <vt:lpstr>Forts. visjoner</vt:lpstr>
      <vt:lpstr>Hva nå?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om Helse Bergen med nøkkeltall</dc:title>
  <dc:creator>Hanne Alver Krum</dc:creator>
  <cp:lastModifiedBy>Kleve, Liv</cp:lastModifiedBy>
  <cp:revision>327</cp:revision>
  <cp:lastPrinted>2011-12-05T14:32:55Z</cp:lastPrinted>
  <dcterms:created xsi:type="dcterms:W3CDTF">2012-03-19T16:38:13Z</dcterms:created>
  <dcterms:modified xsi:type="dcterms:W3CDTF">2023-05-01T05:28:24Z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0x0101002B47E33AC089F84EAD57F1090B43419D</vt:lpwstr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2023-02-03T09:25:59Z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830b138a-8ed2-4cd8-98b9-5d7501be0cc8</vt:lpwstr>
  </property>
  <property fmtid="{D5CDD505-2E9C-101B-9397-08002B2CF9AE}" pid="10" name="MSIP_Label_0c3ffc1c-ef00-4620-9c2f-7d9c1597774b_ContentBits">
    <vt:lpwstr>2</vt:lpwstr>
  </property>
</Properties>
</file>